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first </a:t>
            </a:r>
            <a:r>
              <a:rPr lang="en-US" dirty="0" err="1" smtClean="0"/>
              <a:t>texans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55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 vs 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67990"/>
            <a:ext cx="10363826" cy="42846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50397" y="2047562"/>
            <a:ext cx="9196589" cy="3804598"/>
            <a:chOff x="1294260" y="2647926"/>
            <a:chExt cx="7475751" cy="3204232"/>
          </a:xfrm>
        </p:grpSpPr>
        <p:sp>
          <p:nvSpPr>
            <p:cNvPr id="5" name="Oval 4"/>
            <p:cNvSpPr/>
            <p:nvPr/>
          </p:nvSpPr>
          <p:spPr>
            <a:xfrm>
              <a:off x="1484811" y="3949336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484811" y="2699657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94260" y="5199015"/>
              <a:ext cx="909010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068437" y="2647926"/>
              <a:ext cx="3339562" cy="3204230"/>
              <a:chOff x="2068437" y="2647926"/>
              <a:chExt cx="3339562" cy="320423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677886" y="3474720"/>
                <a:ext cx="1449977" cy="133241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54583" y="3949335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512203" y="5164743"/>
                <a:ext cx="895796" cy="68741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554583" y="2647926"/>
                <a:ext cx="718458" cy="75125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6" idx="5"/>
              </p:cNvCxnSpPr>
              <p:nvPr/>
            </p:nvCxnSpPr>
            <p:spPr>
              <a:xfrm>
                <a:off x="2098053" y="3257149"/>
                <a:ext cx="723524" cy="51801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827417" y="4692021"/>
                <a:ext cx="822604" cy="57571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5" idx="6"/>
              </p:cNvCxnSpPr>
              <p:nvPr/>
            </p:nvCxnSpPr>
            <p:spPr>
              <a:xfrm flipV="1">
                <a:off x="2203269" y="4275906"/>
                <a:ext cx="474617" cy="2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endCxn id="21" idx="2"/>
              </p:cNvCxnSpPr>
              <p:nvPr/>
            </p:nvCxnSpPr>
            <p:spPr>
              <a:xfrm>
                <a:off x="4127863" y="4257398"/>
                <a:ext cx="426720" cy="1850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0" idx="7"/>
                <a:endCxn id="23" idx="3"/>
              </p:cNvCxnSpPr>
              <p:nvPr/>
            </p:nvCxnSpPr>
            <p:spPr>
              <a:xfrm flipV="1">
                <a:off x="3915518" y="3289166"/>
                <a:ext cx="744280" cy="380681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20" idx="3"/>
              </p:cNvCxnSpPr>
              <p:nvPr/>
            </p:nvCxnSpPr>
            <p:spPr>
              <a:xfrm flipV="1">
                <a:off x="2068437" y="4612004"/>
                <a:ext cx="821793" cy="6670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5273041" y="2672715"/>
              <a:ext cx="3496970" cy="3179442"/>
              <a:chOff x="1932667" y="2699657"/>
              <a:chExt cx="3496970" cy="3179442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677886" y="3474720"/>
                <a:ext cx="1449977" cy="133241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554583" y="3949335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497066" y="5165600"/>
                <a:ext cx="932571" cy="71349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54583" y="2699657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1943515" y="3170940"/>
                <a:ext cx="878062" cy="60422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827417" y="4692021"/>
                <a:ext cx="822604" cy="57571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1" idx="6"/>
              </p:cNvCxnSpPr>
              <p:nvPr/>
            </p:nvCxnSpPr>
            <p:spPr>
              <a:xfrm flipV="1">
                <a:off x="1932667" y="4275906"/>
                <a:ext cx="745219" cy="269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11" idx="2"/>
              </p:cNvCxnSpPr>
              <p:nvPr/>
            </p:nvCxnSpPr>
            <p:spPr>
              <a:xfrm>
                <a:off x="4127863" y="4257398"/>
                <a:ext cx="426720" cy="1850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0" idx="7"/>
                <a:endCxn id="13" idx="3"/>
              </p:cNvCxnSpPr>
              <p:nvPr/>
            </p:nvCxnSpPr>
            <p:spPr>
              <a:xfrm flipV="1">
                <a:off x="3915519" y="3257149"/>
                <a:ext cx="744280" cy="41269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22" idx="7"/>
                <a:endCxn id="10" idx="3"/>
              </p:cNvCxnSpPr>
              <p:nvPr/>
            </p:nvCxnSpPr>
            <p:spPr>
              <a:xfrm flipV="1">
                <a:off x="1936439" y="4612004"/>
                <a:ext cx="953791" cy="68035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TextBox 31"/>
          <p:cNvSpPr txBox="1"/>
          <p:nvPr/>
        </p:nvSpPr>
        <p:spPr>
          <a:xfrm>
            <a:off x="7514557" y="3514251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 of I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465321" y="3532008"/>
            <a:ext cx="901338" cy="54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801291" y="4050011"/>
            <a:ext cx="901338" cy="548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14133" y="3503103"/>
            <a:ext cx="123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Const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9499939" y="2364377"/>
            <a:ext cx="61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457691" y="3773929"/>
            <a:ext cx="1305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Liberty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339759" y="5033980"/>
            <a:ext cx="1423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Pursuit of Happiness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62037" y="2280090"/>
            <a:ext cx="62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462037" y="3820300"/>
            <a:ext cx="55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185001" y="5115939"/>
            <a:ext cx="129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Governing documents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534449" y="2176371"/>
            <a:ext cx="77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560428" y="3816336"/>
            <a:ext cx="642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52985" y="5292831"/>
            <a:ext cx="1457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Amendments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96133939"/>
              </p:ext>
            </p:extLst>
          </p:nvPr>
        </p:nvGraphicFramePr>
        <p:xfrm>
          <a:off x="939901" y="821531"/>
          <a:ext cx="10364450" cy="56968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84446">
                  <a:extLst>
                    <a:ext uri="{9D8B030D-6E8A-4147-A177-3AD203B41FA5}">
                      <a16:colId xmlns:a16="http://schemas.microsoft.com/office/drawing/2014/main" val="2381233701"/>
                    </a:ext>
                  </a:extLst>
                </a:gridCol>
                <a:gridCol w="2826668">
                  <a:extLst>
                    <a:ext uri="{9D8B030D-6E8A-4147-A177-3AD203B41FA5}">
                      <a16:colId xmlns:a16="http://schemas.microsoft.com/office/drawing/2014/main" val="2773762376"/>
                    </a:ext>
                  </a:extLst>
                </a:gridCol>
                <a:gridCol w="2826668">
                  <a:extLst>
                    <a:ext uri="{9D8B030D-6E8A-4147-A177-3AD203B41FA5}">
                      <a16:colId xmlns:a16="http://schemas.microsoft.com/office/drawing/2014/main" val="2979128115"/>
                    </a:ext>
                  </a:extLst>
                </a:gridCol>
                <a:gridCol w="2826668">
                  <a:extLst>
                    <a:ext uri="{9D8B030D-6E8A-4147-A177-3AD203B41FA5}">
                      <a16:colId xmlns:a16="http://schemas.microsoft.com/office/drawing/2014/main" val="1712317297"/>
                    </a:ext>
                  </a:extLst>
                </a:gridCol>
              </a:tblGrid>
              <a:tr h="1452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u="sng" dirty="0">
                          <a:effectLst/>
                        </a:rPr>
                        <a:t>Southeastern </a:t>
                      </a:r>
                      <a:r>
                        <a:rPr lang="en-US" sz="1800" dirty="0" err="1">
                          <a:effectLst/>
                        </a:rPr>
                        <a:t>Caddos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Atakapans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Wichitas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grass or hide- covered homes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u="sng" dirty="0" err="1">
                          <a:effectLst/>
                        </a:rPr>
                        <a:t>Caddos</a:t>
                      </a:r>
                      <a:r>
                        <a:rPr lang="en-US" sz="1800" u="sng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were great artisans. They, along with the </a:t>
                      </a:r>
                      <a:r>
                        <a:rPr lang="en-US" sz="1800" u="sng" dirty="0" err="1">
                          <a:effectLst/>
                        </a:rPr>
                        <a:t>Wichitas</a:t>
                      </a:r>
                      <a:r>
                        <a:rPr lang="en-US" sz="1800" dirty="0">
                          <a:effectLst/>
                        </a:rPr>
                        <a:t>, were farmers. </a:t>
                      </a:r>
                      <a:r>
                        <a:rPr lang="en-US" sz="1800" u="sng" dirty="0" err="1">
                          <a:effectLst/>
                        </a:rPr>
                        <a:t>Atakapans</a:t>
                      </a:r>
                      <a:r>
                        <a:rPr lang="en-US" sz="1800" dirty="0">
                          <a:effectLst/>
                        </a:rPr>
                        <a:t> hunter -gatherers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Peaceful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extLst>
                  <a:ext uri="{0D108BD9-81ED-4DB2-BD59-A6C34878D82A}">
                    <a16:rowId xmlns:a16="http://schemas.microsoft.com/office/drawing/2014/main" val="1166722303"/>
                  </a:ext>
                </a:extLst>
              </a:tr>
              <a:tr h="1763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u="sng" dirty="0">
                          <a:effectLst/>
                        </a:rPr>
                        <a:t>Plains Tribes </a:t>
                      </a:r>
                      <a:r>
                        <a:rPr lang="en-US" sz="1800" dirty="0">
                          <a:effectLst/>
                        </a:rPr>
                        <a:t>Apaches </a:t>
                      </a:r>
                      <a:r>
                        <a:rPr lang="en-US" sz="1800" dirty="0" err="1">
                          <a:effectLst/>
                        </a:rPr>
                        <a:t>Comanches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Kiowas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Tonkawas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u="sng">
                          <a:effectLst/>
                        </a:rPr>
                        <a:t>Nomadic </a:t>
                      </a:r>
                      <a:r>
                        <a:rPr lang="en-US" sz="1800">
                          <a:effectLst/>
                        </a:rPr>
                        <a:t>used horses, Tipis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u="sng" dirty="0">
                          <a:effectLst/>
                        </a:rPr>
                        <a:t>Hunters</a:t>
                      </a:r>
                      <a:r>
                        <a:rPr lang="en-US" sz="1800" dirty="0">
                          <a:effectLst/>
                        </a:rPr>
                        <a:t>- relied heavily on the buffalo Traders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u="sng" dirty="0">
                          <a:effectLst/>
                        </a:rPr>
                        <a:t>Warlike</a:t>
                      </a:r>
                      <a:r>
                        <a:rPr lang="en-US" sz="1800" dirty="0">
                          <a:effectLst/>
                        </a:rPr>
                        <a:t>—used spears/bow and arrow. Later, they used rifles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extLst>
                  <a:ext uri="{0D108BD9-81ED-4DB2-BD59-A6C34878D82A}">
                    <a16:rowId xmlns:a16="http://schemas.microsoft.com/office/drawing/2014/main" val="396094487"/>
                  </a:ext>
                </a:extLst>
              </a:tr>
              <a:tr h="11128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u="sng" dirty="0">
                          <a:effectLst/>
                        </a:rPr>
                        <a:t>Puebloan </a:t>
                      </a:r>
                      <a:r>
                        <a:rPr lang="en-US" sz="1800" dirty="0">
                          <a:effectLst/>
                        </a:rPr>
                        <a:t>Conchos Jumanos </a:t>
                      </a:r>
                      <a:r>
                        <a:rPr lang="en-US" sz="1800" dirty="0" err="1">
                          <a:effectLst/>
                        </a:rPr>
                        <a:t>Tiguas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u="sng">
                          <a:effectLst/>
                        </a:rPr>
                        <a:t>Permanent </a:t>
                      </a:r>
                      <a:r>
                        <a:rPr lang="en-US" sz="1800">
                          <a:effectLst/>
                        </a:rPr>
                        <a:t>adobe pueblos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Hunters traders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peaceful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extLst>
                  <a:ext uri="{0D108BD9-81ED-4DB2-BD59-A6C34878D82A}">
                    <a16:rowId xmlns:a16="http://schemas.microsoft.com/office/drawing/2014/main" val="2579597038"/>
                  </a:ext>
                </a:extLst>
              </a:tr>
              <a:tr h="13673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>
                          <a:effectLst/>
                        </a:rPr>
                        <a:t>Coastal Plains</a:t>
                      </a:r>
                      <a:r>
                        <a:rPr lang="en-US" sz="1800" u="sng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Coahuiltecans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Karankawas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</a:rPr>
                        <a:t>grass or hide- covered homes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</a:rPr>
                        <a:t>Plant gatherers, fishermen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 dirty="0" err="1">
                          <a:effectLst/>
                        </a:rPr>
                        <a:t>Coahuiltecans</a:t>
                      </a:r>
                      <a:r>
                        <a:rPr lang="en-US" sz="1800" dirty="0">
                          <a:effectLst/>
                        </a:rPr>
                        <a:t> were peaceful. </a:t>
                      </a:r>
                      <a:r>
                        <a:rPr lang="en-US" sz="1800" dirty="0" err="1">
                          <a:effectLst/>
                        </a:rPr>
                        <a:t>Karankawas</a:t>
                      </a:r>
                      <a:r>
                        <a:rPr lang="en-US" sz="1800" dirty="0">
                          <a:effectLst/>
                        </a:rPr>
                        <a:t> were warlike.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64" marR="51364" marT="0" marB="0"/>
                </a:tc>
                <a:extLst>
                  <a:ext uri="{0D108BD9-81ED-4DB2-BD59-A6C34878D82A}">
                    <a16:rowId xmlns:a16="http://schemas.microsoft.com/office/drawing/2014/main" val="201526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47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Southeastern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42268"/>
          </a:xfrm>
        </p:spPr>
        <p:txBody>
          <a:bodyPr/>
          <a:lstStyle/>
          <a:p>
            <a:r>
              <a:rPr lang="en-US" dirty="0" smtClean="0"/>
              <a:t>Located in Northeast </a:t>
            </a:r>
            <a:r>
              <a:rPr lang="en-US" dirty="0" err="1" smtClean="0"/>
              <a:t>texas</a:t>
            </a:r>
            <a:r>
              <a:rPr lang="en-US" dirty="0" smtClean="0"/>
              <a:t> (coastal plains)</a:t>
            </a:r>
          </a:p>
          <a:p>
            <a:r>
              <a:rPr lang="en-US" dirty="0" smtClean="0"/>
              <a:t>Got food from farming (</a:t>
            </a:r>
            <a:r>
              <a:rPr lang="en-US" dirty="0" err="1" smtClean="0"/>
              <a:t>Caddos</a:t>
            </a:r>
            <a:r>
              <a:rPr lang="en-US" dirty="0" smtClean="0"/>
              <a:t> and </a:t>
            </a:r>
            <a:r>
              <a:rPr lang="en-US" dirty="0" err="1" smtClean="0"/>
              <a:t>Wichitas</a:t>
            </a:r>
            <a:r>
              <a:rPr lang="en-US" dirty="0" smtClean="0"/>
              <a:t>) and hunting/gathering (</a:t>
            </a:r>
            <a:r>
              <a:rPr lang="en-US" dirty="0" err="1" smtClean="0"/>
              <a:t>atakapans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Tribes- </a:t>
            </a:r>
            <a:r>
              <a:rPr lang="en-US" dirty="0" err="1" smtClean="0"/>
              <a:t>atakapans</a:t>
            </a:r>
            <a:r>
              <a:rPr lang="en-US" dirty="0" smtClean="0"/>
              <a:t>, </a:t>
            </a:r>
            <a:r>
              <a:rPr lang="en-US" dirty="0" err="1" smtClean="0"/>
              <a:t>caddos</a:t>
            </a:r>
            <a:r>
              <a:rPr lang="en-US" dirty="0" smtClean="0"/>
              <a:t>, and </a:t>
            </a:r>
            <a:r>
              <a:rPr lang="en-US" dirty="0" err="1" smtClean="0"/>
              <a:t>wichitas</a:t>
            </a:r>
            <a:endParaRPr lang="en-US" dirty="0" smtClean="0"/>
          </a:p>
          <a:p>
            <a:r>
              <a:rPr lang="en-US" dirty="0" smtClean="0"/>
              <a:t>Nomadic/Sedentary- </a:t>
            </a:r>
            <a:r>
              <a:rPr lang="en-US" dirty="0" err="1" smtClean="0"/>
              <a:t>caddos</a:t>
            </a:r>
            <a:r>
              <a:rPr lang="en-US" dirty="0" smtClean="0"/>
              <a:t> and </a:t>
            </a:r>
            <a:r>
              <a:rPr lang="en-US" dirty="0" err="1" smtClean="0"/>
              <a:t>wichitas</a:t>
            </a:r>
            <a:r>
              <a:rPr lang="en-US" dirty="0" smtClean="0"/>
              <a:t> were sedentary, </a:t>
            </a:r>
            <a:r>
              <a:rPr lang="en-US" dirty="0" err="1" smtClean="0"/>
              <a:t>atakapans</a:t>
            </a:r>
            <a:r>
              <a:rPr lang="en-US" dirty="0" smtClean="0"/>
              <a:t> were nomads</a:t>
            </a:r>
          </a:p>
          <a:p>
            <a:r>
              <a:rPr lang="en-US" dirty="0" smtClean="0"/>
              <a:t>Peaceful</a:t>
            </a:r>
          </a:p>
          <a:p>
            <a:r>
              <a:rPr lang="en-US" dirty="0" smtClean="0"/>
              <a:t>Lived in Grass or Hide Covered </a:t>
            </a:r>
            <a:r>
              <a:rPr lang="en-US" dirty="0" err="1" smtClean="0"/>
              <a:t>HOmes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0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Plains Tribes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Located in </a:t>
            </a:r>
            <a:r>
              <a:rPr lang="en-US" dirty="0" smtClean="0"/>
              <a:t>North Texas and panhandle (plains regions)</a:t>
            </a:r>
            <a:endParaRPr lang="en-US" dirty="0"/>
          </a:p>
          <a:p>
            <a:r>
              <a:rPr lang="en-US" dirty="0"/>
              <a:t>Got food </a:t>
            </a:r>
            <a:r>
              <a:rPr lang="en-US" dirty="0" smtClean="0"/>
              <a:t>from Hunting</a:t>
            </a:r>
            <a:endParaRPr lang="en-US" dirty="0"/>
          </a:p>
          <a:p>
            <a:r>
              <a:rPr lang="en-US" dirty="0" smtClean="0"/>
              <a:t>Tribes- Apaches, </a:t>
            </a:r>
            <a:r>
              <a:rPr lang="en-US" dirty="0" err="1" smtClean="0"/>
              <a:t>Comanches</a:t>
            </a:r>
            <a:r>
              <a:rPr lang="en-US" dirty="0" smtClean="0"/>
              <a:t>, </a:t>
            </a:r>
            <a:r>
              <a:rPr lang="en-US" dirty="0" err="1" smtClean="0"/>
              <a:t>kiowa</a:t>
            </a:r>
            <a:r>
              <a:rPr lang="en-US" dirty="0" smtClean="0"/>
              <a:t>, </a:t>
            </a:r>
            <a:r>
              <a:rPr lang="en-US" dirty="0" err="1" smtClean="0"/>
              <a:t>tonkawas</a:t>
            </a:r>
            <a:endParaRPr lang="en-US" dirty="0"/>
          </a:p>
          <a:p>
            <a:r>
              <a:rPr lang="en-US" dirty="0" smtClean="0"/>
              <a:t>Nomadic</a:t>
            </a:r>
          </a:p>
          <a:p>
            <a:r>
              <a:rPr lang="en-US" dirty="0" smtClean="0"/>
              <a:t>Warlike</a:t>
            </a:r>
          </a:p>
          <a:p>
            <a:r>
              <a:rPr lang="en-US" dirty="0" smtClean="0"/>
              <a:t>Houses- tipis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1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Puebloans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Located in </a:t>
            </a:r>
            <a:r>
              <a:rPr lang="en-US" dirty="0" smtClean="0"/>
              <a:t>west </a:t>
            </a:r>
            <a:r>
              <a:rPr lang="en-US" dirty="0" err="1" smtClean="0"/>
              <a:t>texas</a:t>
            </a:r>
            <a:r>
              <a:rPr lang="en-US" dirty="0" smtClean="0"/>
              <a:t> (Mountains and basins)</a:t>
            </a:r>
            <a:endParaRPr lang="en-US" dirty="0"/>
          </a:p>
          <a:p>
            <a:r>
              <a:rPr lang="en-US" dirty="0"/>
              <a:t>Got food </a:t>
            </a:r>
            <a:r>
              <a:rPr lang="en-US" dirty="0" smtClean="0"/>
              <a:t>from Hunting, trading, and farming</a:t>
            </a:r>
            <a:endParaRPr lang="en-US" dirty="0"/>
          </a:p>
          <a:p>
            <a:r>
              <a:rPr lang="en-US" dirty="0" smtClean="0"/>
              <a:t>Tribes- Conchos, Jumanos, and </a:t>
            </a:r>
            <a:r>
              <a:rPr lang="en-US" dirty="0" err="1" smtClean="0"/>
              <a:t>tiguas</a:t>
            </a:r>
            <a:endParaRPr lang="en-US" dirty="0"/>
          </a:p>
          <a:p>
            <a:r>
              <a:rPr lang="en-US" dirty="0" smtClean="0"/>
              <a:t>Sedentary</a:t>
            </a:r>
            <a:endParaRPr lang="en-US" dirty="0"/>
          </a:p>
          <a:p>
            <a:r>
              <a:rPr lang="en-US" dirty="0" smtClean="0"/>
              <a:t>Peaceful</a:t>
            </a:r>
          </a:p>
          <a:p>
            <a:r>
              <a:rPr lang="en-US" dirty="0" smtClean="0"/>
              <a:t>Lived in pueblos made from adobe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7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Coastal Plains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Located </a:t>
            </a:r>
            <a:r>
              <a:rPr lang="en-US" dirty="0" smtClean="0"/>
              <a:t>in east </a:t>
            </a:r>
            <a:r>
              <a:rPr lang="en-US" dirty="0" err="1" smtClean="0"/>
              <a:t>texas</a:t>
            </a:r>
            <a:r>
              <a:rPr lang="en-US" dirty="0" smtClean="0"/>
              <a:t> by the gulf coast (coastal plains)</a:t>
            </a:r>
            <a:endParaRPr lang="en-US" dirty="0"/>
          </a:p>
          <a:p>
            <a:r>
              <a:rPr lang="en-US" dirty="0"/>
              <a:t>Got food </a:t>
            </a:r>
            <a:r>
              <a:rPr lang="en-US" dirty="0" smtClean="0"/>
              <a:t>from fishing and gathering</a:t>
            </a:r>
            <a:endParaRPr lang="en-US" dirty="0"/>
          </a:p>
          <a:p>
            <a:r>
              <a:rPr lang="en-US" dirty="0" smtClean="0"/>
              <a:t>Tribes- </a:t>
            </a:r>
            <a:r>
              <a:rPr lang="en-US" dirty="0" err="1" smtClean="0"/>
              <a:t>coahuiltecans</a:t>
            </a:r>
            <a:r>
              <a:rPr lang="en-US" dirty="0" smtClean="0"/>
              <a:t> and </a:t>
            </a:r>
            <a:r>
              <a:rPr lang="en-US" dirty="0" err="1" smtClean="0"/>
              <a:t>karankawas</a:t>
            </a:r>
            <a:endParaRPr lang="en-US" dirty="0"/>
          </a:p>
          <a:p>
            <a:r>
              <a:rPr lang="en-US" dirty="0" smtClean="0"/>
              <a:t>Nomadic</a:t>
            </a:r>
            <a:endParaRPr lang="en-US" dirty="0"/>
          </a:p>
          <a:p>
            <a:r>
              <a:rPr lang="en-US" dirty="0" smtClean="0"/>
              <a:t>Warlike- </a:t>
            </a:r>
            <a:r>
              <a:rPr lang="en-US" dirty="0" err="1" smtClean="0"/>
              <a:t>Karankawas</a:t>
            </a:r>
            <a:r>
              <a:rPr lang="en-US" dirty="0" smtClean="0"/>
              <a:t>, peaceful- </a:t>
            </a:r>
            <a:r>
              <a:rPr lang="en-US" dirty="0" err="1" smtClean="0"/>
              <a:t>coahuiltecans</a:t>
            </a:r>
            <a:endParaRPr lang="en-US" dirty="0" smtClean="0"/>
          </a:p>
          <a:p>
            <a:r>
              <a:rPr lang="en-US" dirty="0" smtClean="0"/>
              <a:t>Lived in grass or hide covered homes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Plains Vs. gulf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985554"/>
            <a:ext cx="10363826" cy="40494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484811" y="2076995"/>
            <a:ext cx="8769532" cy="3775164"/>
            <a:chOff x="1484811" y="2672715"/>
            <a:chExt cx="7128604" cy="3179443"/>
          </a:xfrm>
        </p:grpSpPr>
        <p:sp>
          <p:nvSpPr>
            <p:cNvPr id="4" name="Oval 3"/>
            <p:cNvSpPr/>
            <p:nvPr/>
          </p:nvSpPr>
          <p:spPr>
            <a:xfrm>
              <a:off x="1484811" y="3949336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484811" y="2699657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484811" y="5199015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068437" y="2699657"/>
              <a:ext cx="3204604" cy="3118230"/>
              <a:chOff x="2068437" y="2699657"/>
              <a:chExt cx="3204604" cy="311823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677886" y="3474720"/>
                <a:ext cx="1449977" cy="133241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554583" y="3949335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554583" y="5164744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554583" y="2699657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5" idx="5"/>
              </p:cNvCxnSpPr>
              <p:nvPr/>
            </p:nvCxnSpPr>
            <p:spPr>
              <a:xfrm>
                <a:off x="2098053" y="3257149"/>
                <a:ext cx="723524" cy="51801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827417" y="4692021"/>
                <a:ext cx="822604" cy="57571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4" idx="6"/>
              </p:cNvCxnSpPr>
              <p:nvPr/>
            </p:nvCxnSpPr>
            <p:spPr>
              <a:xfrm flipV="1">
                <a:off x="2203269" y="4275906"/>
                <a:ext cx="474617" cy="2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endCxn id="8" idx="2"/>
              </p:cNvCxnSpPr>
              <p:nvPr/>
            </p:nvCxnSpPr>
            <p:spPr>
              <a:xfrm>
                <a:off x="4127863" y="4257398"/>
                <a:ext cx="426720" cy="1850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7" idx="7"/>
                <a:endCxn id="10" idx="3"/>
              </p:cNvCxnSpPr>
              <p:nvPr/>
            </p:nvCxnSpPr>
            <p:spPr>
              <a:xfrm flipV="1">
                <a:off x="3915519" y="3257149"/>
                <a:ext cx="744280" cy="41269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endCxn id="7" idx="3"/>
              </p:cNvCxnSpPr>
              <p:nvPr/>
            </p:nvCxnSpPr>
            <p:spPr>
              <a:xfrm flipV="1">
                <a:off x="2068437" y="4612004"/>
                <a:ext cx="821793" cy="6670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5167825" y="2672715"/>
              <a:ext cx="3445590" cy="3118230"/>
              <a:chOff x="1827451" y="2699657"/>
              <a:chExt cx="3445590" cy="31182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677886" y="3474720"/>
                <a:ext cx="1449977" cy="133241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554583" y="3949335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554583" y="5164744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4554583" y="2699657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1943515" y="3170940"/>
                <a:ext cx="878062" cy="60422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3827417" y="4692021"/>
                <a:ext cx="822604" cy="57571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8" idx="6"/>
              </p:cNvCxnSpPr>
              <p:nvPr/>
            </p:nvCxnSpPr>
            <p:spPr>
              <a:xfrm flipV="1">
                <a:off x="1932667" y="4275906"/>
                <a:ext cx="745219" cy="269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30" idx="2"/>
              </p:cNvCxnSpPr>
              <p:nvPr/>
            </p:nvCxnSpPr>
            <p:spPr>
              <a:xfrm>
                <a:off x="4127863" y="4257398"/>
                <a:ext cx="426720" cy="1850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29" idx="7"/>
                <a:endCxn id="32" idx="3"/>
              </p:cNvCxnSpPr>
              <p:nvPr/>
            </p:nvCxnSpPr>
            <p:spPr>
              <a:xfrm flipV="1">
                <a:off x="3915519" y="3257149"/>
                <a:ext cx="744280" cy="41269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9" idx="7"/>
                <a:endCxn id="29" idx="3"/>
              </p:cNvCxnSpPr>
              <p:nvPr/>
            </p:nvCxnSpPr>
            <p:spPr>
              <a:xfrm flipV="1">
                <a:off x="1827451" y="4612004"/>
                <a:ext cx="1062779" cy="67533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>
            <a:off x="3370217" y="3560821"/>
            <a:ext cx="991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Plains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323034" y="3228966"/>
            <a:ext cx="126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Gulf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3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Puebloans vs southeastern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4926"/>
            <a:ext cx="10363826" cy="44021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84811" y="2076995"/>
            <a:ext cx="8769532" cy="3775164"/>
            <a:chOff x="1484811" y="2672715"/>
            <a:chExt cx="7128604" cy="3179443"/>
          </a:xfrm>
        </p:grpSpPr>
        <p:sp>
          <p:nvSpPr>
            <p:cNvPr id="5" name="Oval 4"/>
            <p:cNvSpPr/>
            <p:nvPr/>
          </p:nvSpPr>
          <p:spPr>
            <a:xfrm>
              <a:off x="1484811" y="3949336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484811" y="2699657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484811" y="5199015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068437" y="2699657"/>
              <a:ext cx="3204604" cy="3118230"/>
              <a:chOff x="2068437" y="2699657"/>
              <a:chExt cx="3204604" cy="311823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677886" y="3474720"/>
                <a:ext cx="1449977" cy="133241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54583" y="3949335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554583" y="5164744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554583" y="2699657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6" idx="5"/>
              </p:cNvCxnSpPr>
              <p:nvPr/>
            </p:nvCxnSpPr>
            <p:spPr>
              <a:xfrm>
                <a:off x="2098053" y="3257149"/>
                <a:ext cx="723524" cy="51801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827417" y="4692021"/>
                <a:ext cx="822604" cy="57571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5" idx="6"/>
              </p:cNvCxnSpPr>
              <p:nvPr/>
            </p:nvCxnSpPr>
            <p:spPr>
              <a:xfrm flipV="1">
                <a:off x="2203269" y="4275906"/>
                <a:ext cx="474617" cy="2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endCxn id="21" idx="2"/>
              </p:cNvCxnSpPr>
              <p:nvPr/>
            </p:nvCxnSpPr>
            <p:spPr>
              <a:xfrm>
                <a:off x="4127863" y="4257398"/>
                <a:ext cx="426720" cy="1850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0" idx="7"/>
                <a:endCxn id="23" idx="3"/>
              </p:cNvCxnSpPr>
              <p:nvPr/>
            </p:nvCxnSpPr>
            <p:spPr>
              <a:xfrm flipV="1">
                <a:off x="3915519" y="3257149"/>
                <a:ext cx="744280" cy="41269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20" idx="3"/>
              </p:cNvCxnSpPr>
              <p:nvPr/>
            </p:nvCxnSpPr>
            <p:spPr>
              <a:xfrm flipV="1">
                <a:off x="2068437" y="4612004"/>
                <a:ext cx="821793" cy="6670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5167825" y="2672715"/>
              <a:ext cx="3445590" cy="3118230"/>
              <a:chOff x="1827451" y="2699657"/>
              <a:chExt cx="3445590" cy="31182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677886" y="3474720"/>
                <a:ext cx="1449977" cy="133241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554583" y="3949335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554583" y="5164744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54583" y="2699657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1943515" y="3170940"/>
                <a:ext cx="878062" cy="60422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827417" y="4692021"/>
                <a:ext cx="822604" cy="57571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1" idx="6"/>
              </p:cNvCxnSpPr>
              <p:nvPr/>
            </p:nvCxnSpPr>
            <p:spPr>
              <a:xfrm flipV="1">
                <a:off x="1932667" y="4275906"/>
                <a:ext cx="745219" cy="269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11" idx="2"/>
              </p:cNvCxnSpPr>
              <p:nvPr/>
            </p:nvCxnSpPr>
            <p:spPr>
              <a:xfrm>
                <a:off x="4127863" y="4257398"/>
                <a:ext cx="426720" cy="1850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0" idx="7"/>
                <a:endCxn id="13" idx="3"/>
              </p:cNvCxnSpPr>
              <p:nvPr/>
            </p:nvCxnSpPr>
            <p:spPr>
              <a:xfrm flipV="1">
                <a:off x="3915519" y="3257149"/>
                <a:ext cx="744280" cy="41269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22" idx="7"/>
                <a:endCxn id="10" idx="3"/>
              </p:cNvCxnSpPr>
              <p:nvPr/>
            </p:nvCxnSpPr>
            <p:spPr>
              <a:xfrm flipV="1">
                <a:off x="1827451" y="4612004"/>
                <a:ext cx="1062779" cy="67533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3213742" y="3592811"/>
            <a:ext cx="115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Puebloans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432766" y="3592811"/>
            <a:ext cx="1043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32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Nomadic vs. non-nomadic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46366"/>
            <a:ext cx="10363826" cy="41278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84811" y="2076995"/>
            <a:ext cx="8769532" cy="3775164"/>
            <a:chOff x="1484811" y="2672715"/>
            <a:chExt cx="7128604" cy="3179443"/>
          </a:xfrm>
        </p:grpSpPr>
        <p:sp>
          <p:nvSpPr>
            <p:cNvPr id="5" name="Oval 4"/>
            <p:cNvSpPr/>
            <p:nvPr/>
          </p:nvSpPr>
          <p:spPr>
            <a:xfrm>
              <a:off x="1484811" y="3949336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484811" y="2699657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484811" y="5199015"/>
              <a:ext cx="718458" cy="65314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068437" y="2699657"/>
              <a:ext cx="3204604" cy="3118230"/>
              <a:chOff x="2068437" y="2699657"/>
              <a:chExt cx="3204604" cy="311823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677886" y="3474720"/>
                <a:ext cx="1449977" cy="133241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54583" y="3949335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554583" y="5164744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554583" y="2699657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>
                <a:stCxn id="6" idx="5"/>
              </p:cNvCxnSpPr>
              <p:nvPr/>
            </p:nvCxnSpPr>
            <p:spPr>
              <a:xfrm>
                <a:off x="2098053" y="3257149"/>
                <a:ext cx="723524" cy="51801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827417" y="4692021"/>
                <a:ext cx="822604" cy="57571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5" idx="6"/>
              </p:cNvCxnSpPr>
              <p:nvPr/>
            </p:nvCxnSpPr>
            <p:spPr>
              <a:xfrm flipV="1">
                <a:off x="2203269" y="4275906"/>
                <a:ext cx="474617" cy="2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endCxn id="21" idx="2"/>
              </p:cNvCxnSpPr>
              <p:nvPr/>
            </p:nvCxnSpPr>
            <p:spPr>
              <a:xfrm>
                <a:off x="4127863" y="4257398"/>
                <a:ext cx="426720" cy="1850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20" idx="7"/>
                <a:endCxn id="23" idx="3"/>
              </p:cNvCxnSpPr>
              <p:nvPr/>
            </p:nvCxnSpPr>
            <p:spPr>
              <a:xfrm flipV="1">
                <a:off x="3915519" y="3257149"/>
                <a:ext cx="744280" cy="41269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20" idx="3"/>
              </p:cNvCxnSpPr>
              <p:nvPr/>
            </p:nvCxnSpPr>
            <p:spPr>
              <a:xfrm flipV="1">
                <a:off x="2068437" y="4612004"/>
                <a:ext cx="821793" cy="66708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5167825" y="2672715"/>
              <a:ext cx="3445590" cy="3118230"/>
              <a:chOff x="1827451" y="2699657"/>
              <a:chExt cx="3445590" cy="31182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2677886" y="3474720"/>
                <a:ext cx="1449977" cy="1332411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554583" y="3949335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554583" y="5164744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54583" y="2699657"/>
                <a:ext cx="718458" cy="653143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1943515" y="3170940"/>
                <a:ext cx="878062" cy="60422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827417" y="4692021"/>
                <a:ext cx="822604" cy="575716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1" idx="6"/>
              </p:cNvCxnSpPr>
              <p:nvPr/>
            </p:nvCxnSpPr>
            <p:spPr>
              <a:xfrm flipV="1">
                <a:off x="1932667" y="4275906"/>
                <a:ext cx="745219" cy="2694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endCxn id="11" idx="2"/>
              </p:cNvCxnSpPr>
              <p:nvPr/>
            </p:nvCxnSpPr>
            <p:spPr>
              <a:xfrm>
                <a:off x="4127863" y="4257398"/>
                <a:ext cx="426720" cy="18509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0" idx="7"/>
                <a:endCxn id="13" idx="3"/>
              </p:cNvCxnSpPr>
              <p:nvPr/>
            </p:nvCxnSpPr>
            <p:spPr>
              <a:xfrm flipV="1">
                <a:off x="3915519" y="3257149"/>
                <a:ext cx="744280" cy="41269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22" idx="7"/>
                <a:endCxn id="10" idx="3"/>
              </p:cNvCxnSpPr>
              <p:nvPr/>
            </p:nvCxnSpPr>
            <p:spPr>
              <a:xfrm flipV="1">
                <a:off x="1827451" y="4612004"/>
                <a:ext cx="1062779" cy="675333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3357154" y="3592811"/>
            <a:ext cx="1009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Nomad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23034" y="3592811"/>
            <a:ext cx="126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Sedentary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7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buffalo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Food</a:t>
            </a:r>
          </a:p>
          <a:p>
            <a:r>
              <a:rPr lang="en-US" dirty="0" smtClean="0"/>
              <a:t>Dwelling</a:t>
            </a:r>
          </a:p>
          <a:p>
            <a:r>
              <a:rPr lang="en-US" dirty="0" smtClean="0"/>
              <a:t>Tools</a:t>
            </a:r>
            <a:r>
              <a:rPr lang="en-US" dirty="0"/>
              <a:t> </a:t>
            </a:r>
            <a:r>
              <a:rPr lang="en-US" dirty="0" smtClean="0"/>
              <a:t>and instruments</a:t>
            </a:r>
          </a:p>
          <a:p>
            <a:r>
              <a:rPr lang="en-US" dirty="0" smtClean="0"/>
              <a:t>Clothing</a:t>
            </a:r>
          </a:p>
        </p:txBody>
      </p:sp>
    </p:spTree>
    <p:extLst>
      <p:ext uri="{BB962C8B-B14F-4D97-AF65-F5344CB8AC3E}">
        <p14:creationId xmlns:p14="http://schemas.microsoft.com/office/powerpoint/2010/main" val="415152680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1727</TotalTime>
  <Words>287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Droplet</vt:lpstr>
      <vt:lpstr>Native Americans</vt:lpstr>
      <vt:lpstr>Southeastern culture</vt:lpstr>
      <vt:lpstr>Plains Tribes</vt:lpstr>
      <vt:lpstr>Puebloans</vt:lpstr>
      <vt:lpstr>Coastal Plains</vt:lpstr>
      <vt:lpstr>Plains Vs. gulf cultures</vt:lpstr>
      <vt:lpstr>Puebloans vs southeastern cultures</vt:lpstr>
      <vt:lpstr>Nomadic vs. non-nomadic</vt:lpstr>
      <vt:lpstr>Importance of buffalo</vt:lpstr>
      <vt:lpstr>Constitution vs declaration of independence</vt:lpstr>
      <vt:lpstr>PowerPoint Presentation</vt:lpstr>
    </vt:vector>
  </TitlesOfParts>
  <Company>EMS-ISD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Americans</dc:title>
  <dc:creator>Morgan Leal</dc:creator>
  <cp:lastModifiedBy>Omar Chavira</cp:lastModifiedBy>
  <cp:revision>14</cp:revision>
  <dcterms:created xsi:type="dcterms:W3CDTF">2017-08-16T19:25:05Z</dcterms:created>
  <dcterms:modified xsi:type="dcterms:W3CDTF">2017-08-18T16:08:39Z</dcterms:modified>
</cp:coreProperties>
</file>