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9"/>
  </p:notesMasterIdLst>
  <p:sldIdLst>
    <p:sldId id="257" r:id="rId3"/>
    <p:sldId id="266" r:id="rId4"/>
    <p:sldId id="268" r:id="rId5"/>
    <p:sldId id="267" r:id="rId6"/>
    <p:sldId id="269" r:id="rId7"/>
    <p:sldId id="258" r:id="rId8"/>
    <p:sldId id="265" r:id="rId9"/>
    <p:sldId id="260" r:id="rId10"/>
    <p:sldId id="261" r:id="rId11"/>
    <p:sldId id="262" r:id="rId12"/>
    <p:sldId id="263" r:id="rId13"/>
    <p:sldId id="264" r:id="rId14"/>
    <p:sldId id="270" r:id="rId15"/>
    <p:sldId id="271" r:id="rId16"/>
    <p:sldId id="256" r:id="rId17"/>
    <p:sldId id="25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4" autoAdjust="0"/>
    <p:restoredTop sz="94343" autoAdjust="0"/>
  </p:normalViewPr>
  <p:slideViewPr>
    <p:cSldViewPr snapToGrid="0">
      <p:cViewPr varScale="1">
        <p:scale>
          <a:sx n="69" d="100"/>
          <a:sy n="69" d="100"/>
        </p:scale>
        <p:origin x="7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A0E10-F08A-4A66-8FE8-EFA4BFF3CE16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30385A-7EDE-4D50-BB60-5B95F66398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654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will do this as</a:t>
            </a:r>
            <a:r>
              <a:rPr lang="en-US" baseline="0" dirty="0" smtClean="0"/>
              <a:t> a warm up on day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0385A-7EDE-4D50-BB60-5B95F66398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10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Day 2 Warm 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0385A-7EDE-4D50-BB60-5B95F663988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07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Day 3 Warm up then will get into classroom expectation and norms after</a:t>
            </a:r>
            <a:r>
              <a:rPr lang="en-US" baseline="0" dirty="0" smtClean="0"/>
              <a:t> having a discussion about what they already know.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0385A-7EDE-4D50-BB60-5B95F663988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9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</a:t>
            </a:r>
            <a:r>
              <a:rPr lang="en-US" baseline="0" dirty="0" smtClean="0"/>
              <a:t> will do this on 4th day of school.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30385A-7EDE-4D50-BB60-5B95F663988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579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D7F7-6CFE-4A87-9B07-5D1B041F00D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0F8-C05B-4804-86DC-4BA48154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4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D7F7-6CFE-4A87-9B07-5D1B041F00D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0F8-C05B-4804-86DC-4BA48154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3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D7F7-6CFE-4A87-9B07-5D1B041F00D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0F8-C05B-4804-86DC-4BA48154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30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60C4DD9-A177-4EBB-8E8D-F2C74A8DE66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AA49-5263-4B4A-BD3E-F6616C91290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650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DD9-A177-4EBB-8E8D-F2C74A8DE66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AA49-5263-4B4A-BD3E-F6616C9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19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DD9-A177-4EBB-8E8D-F2C74A8DE66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AA49-5263-4B4A-BD3E-F6616C91290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4410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DD9-A177-4EBB-8E8D-F2C74A8DE66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AA49-5263-4B4A-BD3E-F6616C9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4206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DD9-A177-4EBB-8E8D-F2C74A8DE66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AA49-5263-4B4A-BD3E-F6616C9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8998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DD9-A177-4EBB-8E8D-F2C74A8DE66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AA49-5263-4B4A-BD3E-F6616C9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419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DD9-A177-4EBB-8E8D-F2C74A8DE66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AA49-5263-4B4A-BD3E-F6616C9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9546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DD9-A177-4EBB-8E8D-F2C74A8DE66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AA49-5263-4B4A-BD3E-F6616C9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386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D7F7-6CFE-4A87-9B07-5D1B041F00D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0F8-C05B-4804-86DC-4BA48154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84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DD9-A177-4EBB-8E8D-F2C74A8DE66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AA49-5263-4B4A-BD3E-F6616C91290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07210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DD9-A177-4EBB-8E8D-F2C74A8DE66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AA49-5263-4B4A-BD3E-F6616C912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043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C4DD9-A177-4EBB-8E8D-F2C74A8DE66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BAA49-5263-4B4A-BD3E-F6616C9129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963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D7F7-6CFE-4A87-9B07-5D1B041F00D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0F8-C05B-4804-86DC-4BA48154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67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D7F7-6CFE-4A87-9B07-5D1B041F00D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0F8-C05B-4804-86DC-4BA48154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57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D7F7-6CFE-4A87-9B07-5D1B041F00D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0F8-C05B-4804-86DC-4BA48154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082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D7F7-6CFE-4A87-9B07-5D1B041F00D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0F8-C05B-4804-86DC-4BA48154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91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D7F7-6CFE-4A87-9B07-5D1B041F00D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0F8-C05B-4804-86DC-4BA48154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D7F7-6CFE-4A87-9B07-5D1B041F00D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0F8-C05B-4804-86DC-4BA48154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66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D7F7-6CFE-4A87-9B07-5D1B041F00D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4B0F8-C05B-4804-86DC-4BA48154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08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FD7F7-6CFE-4A87-9B07-5D1B041F00D1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4B0F8-C05B-4804-86DC-4BA481541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07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60C4DD9-A177-4EBB-8E8D-F2C74A8DE664}" type="datetimeFigureOut">
              <a:rPr lang="en-US" smtClean="0"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21BAA49-5263-4B4A-BD3E-F6616C9129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59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History?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Write on your desk what you believe history is.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Next write what you think about history?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76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3782" y="0"/>
            <a:ext cx="4023426" cy="40234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562" y="531628"/>
            <a:ext cx="2425663" cy="40070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9773" y="3125249"/>
            <a:ext cx="2474827" cy="3732751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>
          <a:xfrm>
            <a:off x="9111329" y="2562039"/>
            <a:ext cx="3080671" cy="4067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2166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628" y="191829"/>
            <a:ext cx="3640987" cy="36409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1506" y="3173009"/>
            <a:ext cx="5846578" cy="36849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129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3992" y="1027906"/>
            <a:ext cx="3944015" cy="5055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4462" y="0"/>
            <a:ext cx="107148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Move to the four Corners of the room to give your answer</a:t>
            </a:r>
          </a:p>
          <a:p>
            <a:endParaRPr lang="en-US" sz="2800" b="1" dirty="0" smtClean="0"/>
          </a:p>
          <a:p>
            <a:r>
              <a:rPr lang="en-US" sz="2400" dirty="0" smtClean="0"/>
              <a:t>Which </a:t>
            </a:r>
            <a:r>
              <a:rPr lang="en-US" sz="2400" dirty="0"/>
              <a:t>of the following would not be a secondary source?</a:t>
            </a:r>
          </a:p>
          <a:p>
            <a:r>
              <a:rPr lang="en-US" sz="2400" dirty="0"/>
              <a:t>     A.  reproduction of musket balls sold to tourists</a:t>
            </a:r>
          </a:p>
          <a:p>
            <a:r>
              <a:rPr lang="en-US" sz="2400" dirty="0"/>
              <a:t>     B.  William Barrett Travis’ letter written during the siege of the </a:t>
            </a:r>
          </a:p>
          <a:p>
            <a:r>
              <a:rPr lang="en-US" sz="2400" dirty="0"/>
              <a:t>          Alamo</a:t>
            </a:r>
          </a:p>
          <a:p>
            <a:r>
              <a:rPr lang="en-US" sz="2400" dirty="0"/>
              <a:t>     C.  textbook of Texas History</a:t>
            </a:r>
          </a:p>
          <a:p>
            <a:r>
              <a:rPr lang="en-US" sz="2400" dirty="0"/>
              <a:t>     D. article in a modern scholarship journal about the Alamo.</a:t>
            </a:r>
          </a:p>
        </p:txBody>
      </p:sp>
      <p:sp>
        <p:nvSpPr>
          <p:cNvPr id="5" name="Rectangle 4"/>
          <p:cNvSpPr/>
          <p:nvPr/>
        </p:nvSpPr>
        <p:spPr>
          <a:xfrm>
            <a:off x="492368" y="3726322"/>
            <a:ext cx="1169963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Which </a:t>
            </a:r>
            <a:r>
              <a:rPr lang="en-US" sz="2400" dirty="0"/>
              <a:t>of the following would not be a primary source used by historians?</a:t>
            </a:r>
          </a:p>
          <a:p>
            <a:r>
              <a:rPr lang="en-US" sz="2400" dirty="0"/>
              <a:t>A.	coins used during the Texas Revolution</a:t>
            </a:r>
          </a:p>
          <a:p>
            <a:r>
              <a:rPr lang="en-US" sz="2400" dirty="0"/>
              <a:t>B.	pieces of pottery unearthed at an architectural site</a:t>
            </a:r>
          </a:p>
          <a:p>
            <a:r>
              <a:rPr lang="en-US" sz="2400" dirty="0"/>
              <a:t>C.	pictures from a modern artist of what he thinks Washington-on-the-Brazos looked like</a:t>
            </a:r>
          </a:p>
          <a:p>
            <a:r>
              <a:rPr lang="en-US" sz="2400" dirty="0"/>
              <a:t>D.	diary written by William Barrett Travis</a:t>
            </a:r>
          </a:p>
        </p:txBody>
      </p:sp>
    </p:spTree>
    <p:extLst>
      <p:ext uri="{BB962C8B-B14F-4D97-AF65-F5344CB8AC3E}">
        <p14:creationId xmlns:p14="http://schemas.microsoft.com/office/powerpoint/2010/main" val="3601403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3277" y="3472595"/>
            <a:ext cx="10515600" cy="1325563"/>
          </a:xfrm>
        </p:spPr>
        <p:txBody>
          <a:bodyPr/>
          <a:lstStyle/>
          <a:p>
            <a:r>
              <a:rPr lang="en-US" dirty="0" smtClean="0"/>
              <a:t>Back to your seat.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048615"/>
              </p:ext>
            </p:extLst>
          </p:nvPr>
        </p:nvGraphicFramePr>
        <p:xfrm>
          <a:off x="0" y="257907"/>
          <a:ext cx="11090031" cy="354858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090031">
                  <a:extLst>
                    <a:ext uri="{9D8B030D-6E8A-4147-A177-3AD203B41FA5}">
                      <a16:colId xmlns:a16="http://schemas.microsoft.com/office/drawing/2014/main" val="229122164"/>
                    </a:ext>
                  </a:extLst>
                </a:gridCol>
              </a:tblGrid>
              <a:tr h="3548587">
                <a:tc>
                  <a:txBody>
                    <a:bodyPr/>
                    <a:lstStyle/>
                    <a:p>
                      <a:pPr marL="0" marR="0" lvl="0" indent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800" dirty="0">
                          <a:effectLst/>
                        </a:rPr>
                        <a:t>Which document would be considered a primary source?</a:t>
                      </a:r>
                      <a:endParaRPr lang="en-US" sz="3600" dirty="0">
                        <a:effectLst/>
                      </a:endParaRPr>
                    </a:p>
                    <a:p>
                      <a:pPr marL="2286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A.  an encyclopedia article about Sam Houston</a:t>
                      </a:r>
                      <a:endParaRPr lang="en-US" sz="3600" dirty="0">
                        <a:effectLst/>
                      </a:endParaRPr>
                    </a:p>
                    <a:p>
                      <a:pPr marL="2286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B.  chapter in a textbook about European exploration and </a:t>
                      </a:r>
                      <a:r>
                        <a:rPr lang="en-US" sz="2800" dirty="0" smtClean="0">
                          <a:effectLst/>
                        </a:rPr>
                        <a:t>colonization</a:t>
                      </a:r>
                      <a:endParaRPr lang="en-US" sz="3600" dirty="0">
                        <a:effectLst/>
                      </a:endParaRPr>
                    </a:p>
                    <a:p>
                      <a:pPr marL="2286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C.  a recent biography of Stephen F. Austin</a:t>
                      </a:r>
                      <a:endParaRPr lang="en-US" sz="3600" dirty="0">
                        <a:effectLst/>
                      </a:endParaRPr>
                    </a:p>
                    <a:p>
                      <a:pPr marL="22860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2800" dirty="0">
                          <a:effectLst/>
                        </a:rPr>
                        <a:t>D.  speeches written by Frederick Douglass</a:t>
                      </a:r>
                      <a:endParaRPr lang="en-US" sz="3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7425502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809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0" y="207820"/>
            <a:ext cx="12192000" cy="1600198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Now use your resources to define what primary source is and what a </a:t>
            </a:r>
            <a:br>
              <a:rPr lang="en-US" sz="4400" dirty="0" smtClean="0"/>
            </a:br>
            <a:r>
              <a:rPr lang="en-US" sz="4400" dirty="0" smtClean="0"/>
              <a:t>secondary source is</a:t>
            </a:r>
            <a:endParaRPr lang="en-US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277091" y="1808018"/>
            <a:ext cx="11637818" cy="95410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Create a two four square on the back of your paper. Complete both using the words Primary and Secondary source </a:t>
            </a:r>
            <a:endParaRPr lang="en-US" sz="2800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010714"/>
              </p:ext>
            </p:extLst>
          </p:nvPr>
        </p:nvGraphicFramePr>
        <p:xfrm>
          <a:off x="1059874" y="3349544"/>
          <a:ext cx="8146472" cy="2697964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073236">
                  <a:extLst>
                    <a:ext uri="{9D8B030D-6E8A-4147-A177-3AD203B41FA5}">
                      <a16:colId xmlns:a16="http://schemas.microsoft.com/office/drawing/2014/main" val="3402202991"/>
                    </a:ext>
                  </a:extLst>
                </a:gridCol>
                <a:gridCol w="4073236">
                  <a:extLst>
                    <a:ext uri="{9D8B030D-6E8A-4147-A177-3AD203B41FA5}">
                      <a16:colId xmlns:a16="http://schemas.microsoft.com/office/drawing/2014/main" val="2104027114"/>
                    </a:ext>
                  </a:extLst>
                </a:gridCol>
              </a:tblGrid>
              <a:tr h="1348982">
                <a:tc>
                  <a:txBody>
                    <a:bodyPr/>
                    <a:lstStyle/>
                    <a:p>
                      <a:r>
                        <a:rPr lang="en-US" dirty="0" smtClean="0"/>
                        <a:t>Textbook 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 in your own words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970665"/>
                  </a:ext>
                </a:extLst>
              </a:tr>
              <a:tr h="134898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Examples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Picture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36113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073236" y="4468091"/>
            <a:ext cx="2493819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Put Word in the middle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83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2597727"/>
            <a:ext cx="12192000" cy="2862322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600" b="1" dirty="0" smtClean="0"/>
              <a:t>1.	What is the difference between a primary and secondary source?</a:t>
            </a:r>
          </a:p>
          <a:p>
            <a:r>
              <a:rPr lang="en-US" sz="3600" b="1" dirty="0" smtClean="0"/>
              <a:t>2.	Why is it important to use primary sources while studying history?</a:t>
            </a:r>
          </a:p>
          <a:p>
            <a:r>
              <a:rPr lang="en-US" sz="3600" b="1" dirty="0" smtClean="0"/>
              <a:t>3.	What types of primary sources are used by historians?</a:t>
            </a:r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0" y="0"/>
            <a:ext cx="12192001" cy="2057399"/>
          </a:xfrm>
        </p:spPr>
        <p:txBody>
          <a:bodyPr>
            <a:noAutofit/>
          </a:bodyPr>
          <a:lstStyle/>
          <a:p>
            <a:r>
              <a:rPr lang="en-US" sz="4800" dirty="0" smtClean="0"/>
              <a:t>Using what you know about Primary and Secondary Source answer the following questions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841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262" y="422031"/>
            <a:ext cx="10204939" cy="588732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b="1" u="sng" dirty="0" smtClean="0"/>
              <a:t>Day </a:t>
            </a:r>
            <a:r>
              <a:rPr lang="en-US" sz="3200" b="1" u="sng" dirty="0" smtClean="0"/>
              <a:t>1 </a:t>
            </a:r>
            <a:r>
              <a:rPr lang="en-US" sz="3200" b="1" u="sng" dirty="0" smtClean="0"/>
              <a:t>Warm Up</a:t>
            </a:r>
            <a:endParaRPr lang="en-US" sz="32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844062" y="1406769"/>
            <a:ext cx="990013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What do you expect of me as a teacher</a:t>
            </a:r>
            <a:r>
              <a:rPr lang="en-US" sz="3600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If </a:t>
            </a:r>
            <a:r>
              <a:rPr lang="en-US" sz="3600" dirty="0"/>
              <a:t>you were the teacher, what would you expect of your students?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What </a:t>
            </a:r>
            <a:r>
              <a:rPr lang="en-US" sz="3600" dirty="0"/>
              <a:t>does </a:t>
            </a:r>
            <a:r>
              <a:rPr lang="en-US" sz="3600" dirty="0" smtClean="0"/>
              <a:t>Coach Chavira </a:t>
            </a:r>
            <a:r>
              <a:rPr lang="en-US" sz="3600" dirty="0"/>
              <a:t>need to do to help you be successful this year? </a:t>
            </a:r>
            <a:endParaRPr lang="en-US" sz="36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What class norms will help you learn?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86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020" y="0"/>
            <a:ext cx="9720072" cy="1499616"/>
          </a:xfrm>
        </p:spPr>
        <p:txBody>
          <a:bodyPr/>
          <a:lstStyle/>
          <a:p>
            <a:r>
              <a:rPr lang="en-US" dirty="0" smtClean="0"/>
              <a:t>Day 3 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84832"/>
            <a:ext cx="11582400" cy="4550430"/>
          </a:xfrm>
        </p:spPr>
        <p:txBody>
          <a:bodyPr>
            <a:noAutofit/>
          </a:bodyPr>
          <a:lstStyle/>
          <a:p>
            <a:r>
              <a:rPr lang="en-US" sz="3600" dirty="0" smtClean="0"/>
              <a:t>Begin with filling out your Texas history map on the back. Please put anything you know or remember about </a:t>
            </a:r>
            <a:r>
              <a:rPr lang="en-US" sz="3600" dirty="0"/>
              <a:t>T</a:t>
            </a:r>
            <a:r>
              <a:rPr lang="en-US" sz="3600" dirty="0" smtClean="0"/>
              <a:t>exas in or around this map. You can draw pictures, write information, dates, etc. 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en-US" sz="3600" dirty="0" smtClean="0"/>
              <a:t>When you are finished, on the left hand side outside the map, you will write down what you hope to learn in this class.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8169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791" y="0"/>
            <a:ext cx="11741727" cy="14548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Draw two circle maps on your paper and put down what you think a Primary Source is and what a Secondary Source 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7418" y="1721716"/>
            <a:ext cx="10515600" cy="4351338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0" y="1721715"/>
            <a:ext cx="6033655" cy="4455247"/>
            <a:chOff x="0" y="1517073"/>
            <a:chExt cx="5860473" cy="4659890"/>
          </a:xfrm>
        </p:grpSpPr>
        <p:sp>
          <p:nvSpPr>
            <p:cNvPr id="4" name="Rectangle 3"/>
            <p:cNvSpPr/>
            <p:nvPr/>
          </p:nvSpPr>
          <p:spPr>
            <a:xfrm>
              <a:off x="0" y="1517073"/>
              <a:ext cx="5860473" cy="465989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059873" y="2551690"/>
              <a:ext cx="3470563" cy="220287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solidFill>
                    <a:srgbClr val="FF0000"/>
                  </a:solidFill>
                </a:rPr>
                <a:t>Primary </a:t>
              </a:r>
            </a:p>
            <a:p>
              <a:pPr algn="ctr"/>
              <a:r>
                <a:rPr lang="en-US" sz="3200" b="1" dirty="0" smtClean="0">
                  <a:solidFill>
                    <a:srgbClr val="FF0000"/>
                  </a:solidFill>
                </a:rPr>
                <a:t>Source</a:t>
              </a:r>
              <a:endParaRPr lang="en-US" sz="32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393873" y="1721716"/>
            <a:ext cx="5749636" cy="4351338"/>
          </a:xfrm>
          <a:prstGeom prst="rect">
            <a:avLst/>
          </a:prstGeom>
          <a:solidFill>
            <a:schemeClr val="accent3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661564" y="2728335"/>
            <a:ext cx="3311236" cy="184958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</a:rPr>
              <a:t>Secondary Source </a:t>
            </a: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448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828283" cy="2598792"/>
          </a:xfrm>
        </p:spPr>
        <p:txBody>
          <a:bodyPr>
            <a:normAutofit/>
          </a:bodyPr>
          <a:lstStyle/>
          <a:p>
            <a:r>
              <a:rPr lang="en-US" dirty="0" smtClean="0"/>
              <a:t>Goal: To understand the difference between primary and secondary sources. That will allow students to evaluate the validity of a source. 7.2G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" y="2743201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How are we going to do this: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Define the terms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practice determining the difference between the two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Answer questions to show deep understanding of the  </a:t>
            </a:r>
          </a:p>
          <a:p>
            <a:r>
              <a:rPr lang="en-US" sz="4000" dirty="0"/>
              <a:t>	</a:t>
            </a:r>
            <a:r>
              <a:rPr lang="en-US" sz="4000" dirty="0" smtClean="0"/>
              <a:t>two terms.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30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Pick a side: By the chalk board is Primary Source</a:t>
            </a:r>
            <a:br>
              <a:rPr lang="en-US" dirty="0" smtClean="0"/>
            </a:br>
            <a:r>
              <a:rPr lang="en-US" dirty="0" smtClean="0"/>
              <a:t>Front of room</a:t>
            </a:r>
            <a:r>
              <a:rPr lang="en-US" dirty="0" smtClean="0"/>
              <a:t> </a:t>
            </a:r>
            <a:r>
              <a:rPr lang="en-US" dirty="0" smtClean="0"/>
              <a:t>is Secondary Source</a:t>
            </a:r>
            <a:br>
              <a:rPr lang="en-US" dirty="0" smtClean="0"/>
            </a:br>
            <a:r>
              <a:rPr lang="en-US" dirty="0" smtClean="0"/>
              <a:t>Unsure is middle of the room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158" y="2312232"/>
            <a:ext cx="3806455" cy="48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82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5438" y="984025"/>
            <a:ext cx="4527425" cy="523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834530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436</Words>
  <Application>Microsoft Office PowerPoint</Application>
  <PresentationFormat>Widescreen</PresentationFormat>
  <Paragraphs>63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Tw Cen MT</vt:lpstr>
      <vt:lpstr>Tw Cen MT Condensed</vt:lpstr>
      <vt:lpstr>Wingdings 3</vt:lpstr>
      <vt:lpstr>Office Theme</vt:lpstr>
      <vt:lpstr>Integral</vt:lpstr>
      <vt:lpstr>What is History?</vt:lpstr>
      <vt:lpstr>PowerPoint Presentation</vt:lpstr>
      <vt:lpstr>PowerPoint Presentation</vt:lpstr>
      <vt:lpstr>Day 3 Warm up</vt:lpstr>
      <vt:lpstr>PowerPoint Presentation</vt:lpstr>
      <vt:lpstr>Draw two circle maps on your paper and put down what you think a Primary Source is and what a Secondary Source is</vt:lpstr>
      <vt:lpstr>Goal: To understand the difference between primary and secondary sources. That will allow students to evaluate the validity of a source. 7.2G</vt:lpstr>
      <vt:lpstr>Pick a side: By the chalk board is Primary Source Front of room is Secondary Source Unsure is middle of the room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Back to your seat.</vt:lpstr>
      <vt:lpstr>Now use your resources to define what primary source is and what a  secondary source is</vt:lpstr>
      <vt:lpstr>Using what you know about Primary and Secondary Source answer the following questions</vt:lpstr>
    </vt:vector>
  </TitlesOfParts>
  <Company>EMS-ISD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History?</dc:title>
  <dc:creator>Londa Vance</dc:creator>
  <cp:lastModifiedBy>Omar Chavira</cp:lastModifiedBy>
  <cp:revision>14</cp:revision>
  <dcterms:created xsi:type="dcterms:W3CDTF">2017-08-19T15:47:14Z</dcterms:created>
  <dcterms:modified xsi:type="dcterms:W3CDTF">2017-08-24T11:30:07Z</dcterms:modified>
</cp:coreProperties>
</file>