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8" d="100"/>
          <a:sy n="38" d="100"/>
        </p:scale>
        <p:origin x="45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EA2695-3623-427C-9843-D7380D5CB770}"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3EA287FF-BD96-44A5-9050-7C794569A67B}"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4921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EA2695-3623-427C-9843-D7380D5CB770}"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287FF-BD96-44A5-9050-7C794569A67B}" type="slidenum">
              <a:rPr lang="en-US" smtClean="0"/>
              <a:t>‹#›</a:t>
            </a:fld>
            <a:endParaRPr lang="en-US"/>
          </a:p>
        </p:txBody>
      </p:sp>
    </p:spTree>
    <p:extLst>
      <p:ext uri="{BB962C8B-B14F-4D97-AF65-F5344CB8AC3E}">
        <p14:creationId xmlns:p14="http://schemas.microsoft.com/office/powerpoint/2010/main" val="193533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EA2695-3623-427C-9843-D7380D5CB770}"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287FF-BD96-44A5-9050-7C794569A67B}" type="slidenum">
              <a:rPr lang="en-US" smtClean="0"/>
              <a:t>‹#›</a:t>
            </a:fld>
            <a:endParaRPr lang="en-US"/>
          </a:p>
        </p:txBody>
      </p:sp>
    </p:spTree>
    <p:extLst>
      <p:ext uri="{BB962C8B-B14F-4D97-AF65-F5344CB8AC3E}">
        <p14:creationId xmlns:p14="http://schemas.microsoft.com/office/powerpoint/2010/main" val="389644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EA2695-3623-427C-9843-D7380D5CB770}"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287FF-BD96-44A5-9050-7C794569A67B}"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3968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EA2695-3623-427C-9843-D7380D5CB770}"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287FF-BD96-44A5-9050-7C794569A67B}" type="slidenum">
              <a:rPr lang="en-US" smtClean="0"/>
              <a:t>‹#›</a:t>
            </a:fld>
            <a:endParaRPr lang="en-US"/>
          </a:p>
        </p:txBody>
      </p:sp>
    </p:spTree>
    <p:extLst>
      <p:ext uri="{BB962C8B-B14F-4D97-AF65-F5344CB8AC3E}">
        <p14:creationId xmlns:p14="http://schemas.microsoft.com/office/powerpoint/2010/main" val="20230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EA2695-3623-427C-9843-D7380D5CB770}"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287FF-BD96-44A5-9050-7C794569A67B}"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5412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EA2695-3623-427C-9843-D7380D5CB770}"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287FF-BD96-44A5-9050-7C794569A67B}" type="slidenum">
              <a:rPr lang="en-US" smtClean="0"/>
              <a:t>‹#›</a:t>
            </a:fld>
            <a:endParaRPr lang="en-US"/>
          </a:p>
        </p:txBody>
      </p:sp>
    </p:spTree>
    <p:extLst>
      <p:ext uri="{BB962C8B-B14F-4D97-AF65-F5344CB8AC3E}">
        <p14:creationId xmlns:p14="http://schemas.microsoft.com/office/powerpoint/2010/main" val="132778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EA2695-3623-427C-9843-D7380D5CB770}"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287FF-BD96-44A5-9050-7C794569A67B}"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76621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7EA2695-3623-427C-9843-D7380D5CB770}"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287FF-BD96-44A5-9050-7C794569A67B}" type="slidenum">
              <a:rPr lang="en-US" smtClean="0"/>
              <a:t>‹#›</a:t>
            </a:fld>
            <a:endParaRPr lang="en-US"/>
          </a:p>
        </p:txBody>
      </p:sp>
    </p:spTree>
    <p:extLst>
      <p:ext uri="{BB962C8B-B14F-4D97-AF65-F5344CB8AC3E}">
        <p14:creationId xmlns:p14="http://schemas.microsoft.com/office/powerpoint/2010/main" val="255540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EA2695-3623-427C-9843-D7380D5CB770}"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287FF-BD96-44A5-9050-7C794569A67B}" type="slidenum">
              <a:rPr lang="en-US" smtClean="0"/>
              <a:t>‹#›</a:t>
            </a:fld>
            <a:endParaRPr lang="en-US"/>
          </a:p>
        </p:txBody>
      </p:sp>
    </p:spTree>
    <p:extLst>
      <p:ext uri="{BB962C8B-B14F-4D97-AF65-F5344CB8AC3E}">
        <p14:creationId xmlns:p14="http://schemas.microsoft.com/office/powerpoint/2010/main" val="86576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EA2695-3623-427C-9843-D7380D5CB770}"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287FF-BD96-44A5-9050-7C794569A67B}" type="slidenum">
              <a:rPr lang="en-US" smtClean="0"/>
              <a:t>‹#›</a:t>
            </a:fld>
            <a:endParaRPr lang="en-US"/>
          </a:p>
        </p:txBody>
      </p:sp>
    </p:spTree>
    <p:extLst>
      <p:ext uri="{BB962C8B-B14F-4D97-AF65-F5344CB8AC3E}">
        <p14:creationId xmlns:p14="http://schemas.microsoft.com/office/powerpoint/2010/main" val="355324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E7EA2695-3623-427C-9843-D7380D5CB770}" type="datetimeFigureOut">
              <a:rPr lang="en-US" smtClean="0"/>
              <a:t>1/16/2018</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3EA287FF-BD96-44A5-9050-7C794569A67B}"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489374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716" y="3428998"/>
            <a:ext cx="7095158" cy="2268559"/>
          </a:xfrm>
        </p:spPr>
        <p:txBody>
          <a:bodyPr>
            <a:noAutofit/>
          </a:bodyPr>
          <a:lstStyle/>
          <a:p>
            <a:r>
              <a:rPr lang="en-US" dirty="0">
                <a:latin typeface="Bernard MT Condensed" panose="02050806060905020404" pitchFamily="18" charset="0"/>
              </a:rPr>
              <a:t>Roots of the </a:t>
            </a:r>
            <a:br>
              <a:rPr lang="en-US" dirty="0">
                <a:latin typeface="Bernard MT Condensed" panose="02050806060905020404" pitchFamily="18" charset="0"/>
              </a:rPr>
            </a:br>
            <a:r>
              <a:rPr lang="en-US" dirty="0">
                <a:latin typeface="Bernard MT Condensed" panose="02050806060905020404" pitchFamily="18" charset="0"/>
              </a:rPr>
              <a:t>American Government</a:t>
            </a:r>
          </a:p>
        </p:txBody>
      </p:sp>
    </p:spTree>
    <p:extLst>
      <p:ext uri="{BB962C8B-B14F-4D97-AF65-F5344CB8AC3E}">
        <p14:creationId xmlns:p14="http://schemas.microsoft.com/office/powerpoint/2010/main" val="378793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873" y="3147254"/>
            <a:ext cx="7956560" cy="1833820"/>
          </a:xfrm>
        </p:spPr>
        <p:txBody>
          <a:bodyPr vert="horz" lIns="91440" tIns="45720" rIns="91440" bIns="45720" rtlCol="0" anchor="t">
            <a:normAutofit/>
          </a:bodyPr>
          <a:lstStyle/>
          <a:p>
            <a:r>
              <a:rPr lang="en-US" sz="5300" dirty="0">
                <a:latin typeface="Bernard MT Condensed" panose="02050806060905020404" pitchFamily="18" charset="0"/>
              </a:rPr>
              <a:t>VIPs in developing</a:t>
            </a:r>
            <a:br>
              <a:rPr lang="en-US" sz="5300" dirty="0">
                <a:latin typeface="Bernard MT Condensed" panose="02050806060905020404" pitchFamily="18" charset="0"/>
              </a:rPr>
            </a:br>
            <a:r>
              <a:rPr lang="en-US" sz="5300" dirty="0">
                <a:latin typeface="Bernard MT Condensed" panose="02050806060905020404" pitchFamily="18" charset="0"/>
              </a:rPr>
              <a:t>American Government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105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t">
            <a:normAutofit fontScale="90000"/>
          </a:bodyPr>
          <a:lstStyle/>
          <a:p>
            <a:r>
              <a:rPr lang="en-US" sz="5300" dirty="0">
                <a:latin typeface="Bernard MT Condensed" panose="02050806060905020404" pitchFamily="18" charset="0"/>
              </a:rPr>
              <a:t>John Locke</a:t>
            </a:r>
            <a:br>
              <a:rPr lang="en-US" sz="5300" dirty="0">
                <a:latin typeface="Bernard MT Condensed" panose="02050806060905020404" pitchFamily="18" charset="0"/>
              </a:rPr>
            </a:br>
            <a:r>
              <a:rPr lang="en-US" sz="4000" dirty="0">
                <a:latin typeface="Bernard MT Condensed" panose="02050806060905020404" pitchFamily="18" charset="0"/>
              </a:rPr>
              <a:t>“unlocks the key to your rights” </a:t>
            </a:r>
            <a:endParaRPr lang="en-US" sz="5300" dirty="0">
              <a:latin typeface="Bernard MT Condensed" panose="02050806060905020404" pitchFamily="18" charset="0"/>
            </a:endParaRPr>
          </a:p>
        </p:txBody>
      </p:sp>
      <p:pic>
        <p:nvPicPr>
          <p:cNvPr id="7" name="Content Placeholder 6" descr="El desafío del Pensamiento (II) - &lt;strong&gt;John Locke&lt;/strong&g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45978" y="3688410"/>
            <a:ext cx="2467454" cy="2847062"/>
          </a:xfrm>
        </p:spPr>
      </p:pic>
      <p:sp>
        <p:nvSpPr>
          <p:cNvPr id="6" name="Content Placeholder 5"/>
          <p:cNvSpPr>
            <a:spLocks noGrp="1"/>
          </p:cNvSpPr>
          <p:nvPr>
            <p:ph sz="half" idx="2"/>
          </p:nvPr>
        </p:nvSpPr>
        <p:spPr>
          <a:xfrm>
            <a:off x="1588168" y="2516542"/>
            <a:ext cx="7470631" cy="4018930"/>
          </a:xfrm>
        </p:spPr>
        <p:txBody>
          <a:bodyPr>
            <a:norm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English </a:t>
            </a:r>
            <a:r>
              <a:rPr lang="en-US" sz="2400" b="1" u="sng" dirty="0">
                <a:solidFill>
                  <a:srgbClr val="FFFF00"/>
                </a:solidFill>
                <a:latin typeface="Verdana" panose="020B0604030504040204" pitchFamily="34" charset="0"/>
                <a:ea typeface="Verdana" panose="020B0604030504040204" pitchFamily="34" charset="0"/>
                <a:cs typeface="Verdana" panose="020B0604030504040204" pitchFamily="34" charset="0"/>
              </a:rPr>
              <a:t>Philosopher</a:t>
            </a:r>
            <a:r>
              <a:rPr lang="en-US" sz="2400" dirty="0">
                <a:latin typeface="Verdana" panose="020B0604030504040204" pitchFamily="34" charset="0"/>
                <a:ea typeface="Verdana" panose="020B0604030504040204" pitchFamily="34" charset="0"/>
                <a:cs typeface="Verdana" panose="020B0604030504040204" pitchFamily="34" charset="0"/>
              </a:rPr>
              <a:t> and Independent thinker</a:t>
            </a:r>
          </a:p>
          <a:p>
            <a:r>
              <a:rPr lang="en-US" sz="2400" dirty="0">
                <a:latin typeface="Verdana" panose="020B0604030504040204" pitchFamily="34" charset="0"/>
                <a:ea typeface="Verdana" panose="020B0604030504040204" pitchFamily="34" charset="0"/>
                <a:cs typeface="Verdana" panose="020B0604030504040204" pitchFamily="34" charset="0"/>
              </a:rPr>
              <a:t>Believed and wrote about “</a:t>
            </a:r>
            <a:r>
              <a:rPr lang="en-US" sz="2400" b="1" u="sng" dirty="0">
                <a:solidFill>
                  <a:srgbClr val="FFFF00"/>
                </a:solidFill>
                <a:latin typeface="Verdana" panose="020B0604030504040204" pitchFamily="34" charset="0"/>
                <a:ea typeface="Verdana" panose="020B0604030504040204" pitchFamily="34" charset="0"/>
                <a:cs typeface="Verdana" panose="020B0604030504040204" pitchFamily="34" charset="0"/>
              </a:rPr>
              <a:t>natural rights</a:t>
            </a:r>
            <a:r>
              <a:rPr lang="en-US" sz="2400" dirty="0">
                <a:latin typeface="Verdana" panose="020B0604030504040204" pitchFamily="34" charset="0"/>
                <a:ea typeface="Verdana" panose="020B0604030504040204" pitchFamily="34" charset="0"/>
                <a:cs typeface="Verdana" panose="020B0604030504040204" pitchFamily="34" charset="0"/>
              </a:rPr>
              <a:t>” such as:</a:t>
            </a:r>
          </a:p>
          <a:p>
            <a:pPr lvl="1"/>
            <a:r>
              <a:rPr lang="en-US" sz="2000" b="1" u="sng" dirty="0">
                <a:solidFill>
                  <a:srgbClr val="FFFF00"/>
                </a:solidFill>
                <a:latin typeface="Verdana" panose="020B0604030504040204" pitchFamily="34" charset="0"/>
                <a:ea typeface="Verdana" panose="020B0604030504040204" pitchFamily="34" charset="0"/>
                <a:cs typeface="Verdana" panose="020B0604030504040204" pitchFamily="34" charset="0"/>
              </a:rPr>
              <a:t>Life, Liberty and Property</a:t>
            </a:r>
          </a:p>
          <a:p>
            <a:r>
              <a:rPr lang="en-US" sz="2400" b="1" u="sng" dirty="0">
                <a:solidFill>
                  <a:srgbClr val="FFFF00"/>
                </a:solidFill>
                <a:latin typeface="Verdana" panose="020B0604030504040204" pitchFamily="34" charset="0"/>
                <a:ea typeface="Verdana" panose="020B0604030504040204" pitchFamily="34" charset="0"/>
                <a:cs typeface="Verdana" panose="020B0604030504040204" pitchFamily="34" charset="0"/>
              </a:rPr>
              <a:t>Thomas Jefferson </a:t>
            </a:r>
            <a:r>
              <a:rPr lang="en-US" sz="2400" dirty="0">
                <a:latin typeface="Verdana" panose="020B0604030504040204" pitchFamily="34" charset="0"/>
                <a:ea typeface="Verdana" panose="020B0604030504040204" pitchFamily="34" charset="0"/>
                <a:cs typeface="Verdana" panose="020B0604030504040204" pitchFamily="34" charset="0"/>
              </a:rPr>
              <a:t>got is ideas from John Locke calling it </a:t>
            </a:r>
            <a:r>
              <a:rPr lang="en-US" sz="2400" b="1" u="sng" dirty="0">
                <a:solidFill>
                  <a:srgbClr val="FFFF00"/>
                </a:solidFill>
                <a:latin typeface="Verdana" panose="020B0604030504040204" pitchFamily="34" charset="0"/>
                <a:ea typeface="Verdana" panose="020B0604030504040204" pitchFamily="34" charset="0"/>
                <a:cs typeface="Verdana" panose="020B0604030504040204" pitchFamily="34" charset="0"/>
              </a:rPr>
              <a:t>unalienable rights </a:t>
            </a:r>
            <a:r>
              <a:rPr lang="en-US" sz="2400" dirty="0">
                <a:latin typeface="Verdana" panose="020B0604030504040204" pitchFamily="34" charset="0"/>
                <a:ea typeface="Verdana" panose="020B0604030504040204" pitchFamily="34" charset="0"/>
                <a:cs typeface="Verdana" panose="020B0604030504040204" pitchFamily="34" charset="0"/>
              </a:rPr>
              <a:t>such as:</a:t>
            </a:r>
          </a:p>
          <a:p>
            <a:pPr lvl="1"/>
            <a:r>
              <a:rPr lang="en-US" sz="2000" dirty="0">
                <a:latin typeface="Verdana" panose="020B0604030504040204" pitchFamily="34" charset="0"/>
                <a:ea typeface="Verdana" panose="020B0604030504040204" pitchFamily="34" charset="0"/>
                <a:cs typeface="Verdana" panose="020B0604030504040204" pitchFamily="34" charset="0"/>
              </a:rPr>
              <a:t>Life, Liberty and </a:t>
            </a:r>
            <a:r>
              <a:rPr lang="en-US" sz="2000" b="1" u="sng" dirty="0">
                <a:solidFill>
                  <a:srgbClr val="FFFF00"/>
                </a:solidFill>
                <a:latin typeface="Verdana" panose="020B0604030504040204" pitchFamily="34" charset="0"/>
                <a:ea typeface="Verdana" panose="020B0604030504040204" pitchFamily="34" charset="0"/>
                <a:cs typeface="Verdana" panose="020B0604030504040204" pitchFamily="34" charset="0"/>
              </a:rPr>
              <a:t>Pursuit of Happiness</a:t>
            </a:r>
          </a:p>
        </p:txBody>
      </p:sp>
      <p:pic>
        <p:nvPicPr>
          <p:cNvPr id="8" name="Picture 7" descr="Clipart - Misc Crown Game &lt;strong&gt;Lock&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91033">
            <a:off x="746492" y="255788"/>
            <a:ext cx="1683353" cy="2281228"/>
          </a:xfrm>
          <a:prstGeom prst="rect">
            <a:avLst/>
          </a:prstGeom>
        </p:spPr>
      </p:pic>
    </p:spTree>
    <p:extLst>
      <p:ext uri="{BB962C8B-B14F-4D97-AF65-F5344CB8AC3E}">
        <p14:creationId xmlns:p14="http://schemas.microsoft.com/office/powerpoint/2010/main" val="357817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ZETHPAOLABELTRANTORRES♥.♥1101 - h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23708">
            <a:off x="9475585" y="952338"/>
            <a:ext cx="2826418" cy="2686265"/>
          </a:xfrm>
          <a:prstGeom prst="rect">
            <a:avLst/>
          </a:prstGeom>
        </p:spPr>
      </p:pic>
      <p:sp>
        <p:nvSpPr>
          <p:cNvPr id="2" name="Title 1"/>
          <p:cNvSpPr>
            <a:spLocks noGrp="1"/>
          </p:cNvSpPr>
          <p:nvPr>
            <p:ph type="title"/>
          </p:nvPr>
        </p:nvSpPr>
        <p:spPr/>
        <p:txBody>
          <a:bodyPr vert="horz" lIns="91440" tIns="45720" rIns="91440" bIns="45720" rtlCol="0" anchor="t">
            <a:normAutofit/>
          </a:bodyPr>
          <a:lstStyle/>
          <a:p>
            <a:r>
              <a:rPr lang="en-US" sz="3200" dirty="0">
                <a:latin typeface="Bernard MT Condensed" panose="02050806060905020404" pitchFamily="18" charset="0"/>
              </a:rPr>
              <a:t>Baron Charles de </a:t>
            </a:r>
            <a:r>
              <a:rPr lang="en-US" sz="5300" dirty="0">
                <a:latin typeface="Bernard MT Condensed" panose="02050806060905020404" pitchFamily="18" charset="0"/>
              </a:rPr>
              <a:t>Montesquieu</a:t>
            </a:r>
          </a:p>
        </p:txBody>
      </p:sp>
      <p:pic>
        <p:nvPicPr>
          <p:cNvPr id="5" name="Content Placeholder 4" descr="Fichier:&lt;strong&gt;Montesquieu&lt;/strong&gt; 1.png — Wikipédia"/>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56721" y="2295471"/>
            <a:ext cx="3334476" cy="4001371"/>
          </a:xfrm>
        </p:spPr>
      </p:pic>
      <p:sp>
        <p:nvSpPr>
          <p:cNvPr id="4" name="Content Placeholder 3"/>
          <p:cNvSpPr>
            <a:spLocks noGrp="1"/>
          </p:cNvSpPr>
          <p:nvPr>
            <p:ph sz="half" idx="2"/>
          </p:nvPr>
        </p:nvSpPr>
        <p:spPr>
          <a:xfrm>
            <a:off x="4819135" y="2052114"/>
            <a:ext cx="5741723" cy="4488086"/>
          </a:xfrm>
        </p:spPr>
        <p:txBody>
          <a:bodyPr>
            <a:normAutofit/>
          </a:bodyPr>
          <a:lstStyle/>
          <a:p>
            <a:r>
              <a:rPr lang="en-US" b="1" u="sng" dirty="0">
                <a:solidFill>
                  <a:srgbClr val="FFFF00"/>
                </a:solidFill>
                <a:latin typeface="Verdana" panose="020B0604030504040204" pitchFamily="34" charset="0"/>
                <a:ea typeface="Verdana" panose="020B0604030504040204" pitchFamily="34" charset="0"/>
                <a:cs typeface="Verdana" panose="020B0604030504040204" pitchFamily="34" charset="0"/>
              </a:rPr>
              <a:t>French</a:t>
            </a:r>
            <a:r>
              <a:rPr lang="en-US" dirty="0">
                <a:latin typeface="Verdana" panose="020B0604030504040204" pitchFamily="34" charset="0"/>
                <a:ea typeface="Verdana" panose="020B0604030504040204" pitchFamily="34" charset="0"/>
                <a:cs typeface="Verdana" panose="020B0604030504040204" pitchFamily="34" charset="0"/>
              </a:rPr>
              <a:t> Philosopher </a:t>
            </a:r>
          </a:p>
          <a:p>
            <a:r>
              <a:rPr lang="en-US" dirty="0">
                <a:latin typeface="Verdana" panose="020B0604030504040204" pitchFamily="34" charset="0"/>
                <a:ea typeface="Verdana" panose="020B0604030504040204" pitchFamily="34" charset="0"/>
                <a:cs typeface="Verdana" panose="020B0604030504040204" pitchFamily="34" charset="0"/>
              </a:rPr>
              <a:t>Government powers should be </a:t>
            </a:r>
            <a:r>
              <a:rPr lang="en-US" b="1" u="sng" dirty="0">
                <a:solidFill>
                  <a:srgbClr val="FFFF00"/>
                </a:solidFill>
                <a:latin typeface="Verdana" panose="020B0604030504040204" pitchFamily="34" charset="0"/>
                <a:ea typeface="Verdana" panose="020B0604030504040204" pitchFamily="34" charset="0"/>
                <a:cs typeface="Verdana" panose="020B0604030504040204" pitchFamily="34" charset="0"/>
              </a:rPr>
              <a:t>separate</a:t>
            </a:r>
            <a:r>
              <a:rPr lang="en-US" dirty="0">
                <a:latin typeface="Verdana" panose="020B0604030504040204" pitchFamily="34" charset="0"/>
                <a:ea typeface="Verdana" panose="020B0604030504040204" pitchFamily="34" charset="0"/>
                <a:cs typeface="Verdana" panose="020B0604030504040204" pitchFamily="34" charset="0"/>
              </a:rPr>
              <a:t> but </a:t>
            </a:r>
            <a:r>
              <a:rPr lang="en-US" b="1" u="sng" dirty="0">
                <a:solidFill>
                  <a:srgbClr val="FFFF00"/>
                </a:solidFill>
                <a:latin typeface="Verdana" panose="020B0604030504040204" pitchFamily="34" charset="0"/>
                <a:ea typeface="Verdana" panose="020B0604030504040204" pitchFamily="34" charset="0"/>
                <a:cs typeface="Verdana" panose="020B0604030504040204" pitchFamily="34" charset="0"/>
              </a:rPr>
              <a:t>equal</a:t>
            </a:r>
          </a:p>
          <a:p>
            <a:r>
              <a:rPr lang="en-US" dirty="0">
                <a:latin typeface="Verdana" panose="020B0604030504040204" pitchFamily="34" charset="0"/>
                <a:ea typeface="Verdana" panose="020B0604030504040204" pitchFamily="34" charset="0"/>
                <a:cs typeface="Verdana" panose="020B0604030504040204" pitchFamily="34" charset="0"/>
              </a:rPr>
              <a:t>Wrote </a:t>
            </a:r>
            <a:r>
              <a:rPr lang="en-US" b="1" i="1" u="sng" dirty="0">
                <a:solidFill>
                  <a:srgbClr val="FFFF00"/>
                </a:solidFill>
                <a:latin typeface="Verdana" panose="020B0604030504040204" pitchFamily="34" charset="0"/>
                <a:ea typeface="Verdana" panose="020B0604030504040204" pitchFamily="34" charset="0"/>
                <a:cs typeface="Verdana" panose="020B0604030504040204" pitchFamily="34" charset="0"/>
              </a:rPr>
              <a:t>The Spirit of the Laws</a:t>
            </a:r>
            <a:r>
              <a:rPr lang="en-US"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in 1748</a:t>
            </a:r>
          </a:p>
          <a:p>
            <a:pPr lvl="1"/>
            <a:r>
              <a:rPr lang="en-US" dirty="0">
                <a:latin typeface="Verdana" panose="020B0604030504040204" pitchFamily="34" charset="0"/>
                <a:ea typeface="Verdana" panose="020B0604030504040204" pitchFamily="34" charset="0"/>
                <a:cs typeface="Verdana" panose="020B0604030504040204" pitchFamily="34" charset="0"/>
              </a:rPr>
              <a:t>Proposed separating government into </a:t>
            </a:r>
            <a:r>
              <a:rPr lang="en-US" b="1" u="sng" dirty="0">
                <a:solidFill>
                  <a:srgbClr val="FFFF00"/>
                </a:solidFill>
                <a:latin typeface="Verdana" panose="020B0604030504040204" pitchFamily="34" charset="0"/>
                <a:ea typeface="Verdana" panose="020B0604030504040204" pitchFamily="34" charset="0"/>
                <a:cs typeface="Verdana" panose="020B0604030504040204" pitchFamily="34" charset="0"/>
              </a:rPr>
              <a:t>3 branches</a:t>
            </a:r>
            <a:r>
              <a:rPr lang="en-US" dirty="0">
                <a:latin typeface="Verdana" panose="020B0604030504040204" pitchFamily="34" charset="0"/>
                <a:ea typeface="Verdana" panose="020B0604030504040204" pitchFamily="34" charset="0"/>
                <a:cs typeface="Verdana" panose="020B0604030504040204" pitchFamily="34" charset="0"/>
              </a:rPr>
              <a:t> so that power would </a:t>
            </a:r>
            <a:r>
              <a:rPr lang="en-US" b="1" i="1" dirty="0">
                <a:latin typeface="Verdana" panose="020B0604030504040204" pitchFamily="34" charset="0"/>
                <a:ea typeface="Verdana" panose="020B0604030504040204" pitchFamily="34" charset="0"/>
                <a:cs typeface="Verdana" panose="020B0604030504040204" pitchFamily="34" charset="0"/>
              </a:rPr>
              <a:t>not</a:t>
            </a:r>
            <a:r>
              <a:rPr lang="en-US" dirty="0">
                <a:latin typeface="Verdana" panose="020B0604030504040204" pitchFamily="34" charset="0"/>
                <a:ea typeface="Verdana" panose="020B0604030504040204" pitchFamily="34" charset="0"/>
                <a:cs typeface="Verdana" panose="020B0604030504040204" pitchFamily="34" charset="0"/>
              </a:rPr>
              <a:t> be concentrated in the hands of one </a:t>
            </a:r>
            <a:r>
              <a:rPr lang="en-US" b="1" u="sng" dirty="0">
                <a:solidFill>
                  <a:srgbClr val="FFFF00"/>
                </a:solidFill>
                <a:latin typeface="Verdana" panose="020B0604030504040204" pitchFamily="34" charset="0"/>
                <a:ea typeface="Verdana" panose="020B0604030504040204" pitchFamily="34" charset="0"/>
                <a:cs typeface="Verdana" panose="020B0604030504040204" pitchFamily="34" charset="0"/>
              </a:rPr>
              <a:t>person</a:t>
            </a:r>
            <a:r>
              <a:rPr lang="en-US" dirty="0">
                <a:latin typeface="Verdana" panose="020B0604030504040204" pitchFamily="34" charset="0"/>
                <a:ea typeface="Verdana" panose="020B0604030504040204" pitchFamily="34" charset="0"/>
                <a:cs typeface="Verdana" panose="020B0604030504040204" pitchFamily="34" charset="0"/>
              </a:rPr>
              <a:t> or </a:t>
            </a:r>
            <a:r>
              <a:rPr lang="en-US" b="1" u="sng" dirty="0">
                <a:solidFill>
                  <a:srgbClr val="FFFF00"/>
                </a:solidFill>
                <a:latin typeface="Verdana" panose="020B0604030504040204" pitchFamily="34" charset="0"/>
                <a:ea typeface="Verdana" panose="020B0604030504040204" pitchFamily="34" charset="0"/>
                <a:cs typeface="Verdana" panose="020B0604030504040204" pitchFamily="34" charset="0"/>
              </a:rPr>
              <a:t>group</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His ideas inspired </a:t>
            </a:r>
            <a:r>
              <a:rPr lang="en-US" b="1" u="sng" dirty="0">
                <a:solidFill>
                  <a:srgbClr val="FFFF00"/>
                </a:solidFill>
                <a:latin typeface="Verdana" panose="020B0604030504040204" pitchFamily="34" charset="0"/>
                <a:ea typeface="Verdana" panose="020B0604030504040204" pitchFamily="34" charset="0"/>
                <a:cs typeface="Verdana" panose="020B0604030504040204" pitchFamily="34" charset="0"/>
              </a:rPr>
              <a:t>James Madison’s </a:t>
            </a:r>
            <a:r>
              <a:rPr lang="en-US" i="1" dirty="0">
                <a:latin typeface="Verdana" panose="020B0604030504040204" pitchFamily="34" charset="0"/>
                <a:ea typeface="Verdana" panose="020B0604030504040204" pitchFamily="34" charset="0"/>
                <a:cs typeface="Verdana" panose="020B0604030504040204" pitchFamily="34" charset="0"/>
              </a:rPr>
              <a:t>Federalist 47 </a:t>
            </a:r>
            <a:r>
              <a:rPr lang="en-US" dirty="0">
                <a:latin typeface="Verdana" panose="020B0604030504040204" pitchFamily="34" charset="0"/>
                <a:ea typeface="Verdana" panose="020B0604030504040204" pitchFamily="34" charset="0"/>
                <a:cs typeface="Verdana" panose="020B0604030504040204" pitchFamily="34" charset="0"/>
              </a:rPr>
              <a:t>and</a:t>
            </a:r>
            <a:r>
              <a:rPr lang="en-US" i="1" dirty="0">
                <a:latin typeface="Verdana" panose="020B0604030504040204" pitchFamily="34" charset="0"/>
                <a:ea typeface="Verdana" panose="020B0604030504040204" pitchFamily="34" charset="0"/>
                <a:cs typeface="Verdana" panose="020B0604030504040204" pitchFamily="34" charset="0"/>
              </a:rPr>
              <a:t> Federalist 51 </a:t>
            </a:r>
            <a:r>
              <a:rPr lang="en-US" dirty="0">
                <a:latin typeface="Verdana" panose="020B0604030504040204" pitchFamily="34" charset="0"/>
                <a:ea typeface="Verdana" panose="020B0604030504040204" pitchFamily="34" charset="0"/>
                <a:cs typeface="Verdana" panose="020B0604030504040204" pitchFamily="34" charset="0"/>
              </a:rPr>
              <a:t>papers</a:t>
            </a:r>
            <a:endParaRPr lang="en-US" b="1" u="sng"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lvl="1"/>
            <a:endParaRPr lang="en-US" b="1" u="sng"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Free vector graphic: &lt;strong&gt;Balance&lt;/strong&gt;, Brass, Court, Justice, &lt;strong&gt;Law&lt;/strong&g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9905" y="371019"/>
            <a:ext cx="2016841" cy="1812006"/>
          </a:xfrm>
          <a:prstGeom prst="rect">
            <a:avLst/>
          </a:prstGeom>
        </p:spPr>
      </p:pic>
    </p:spTree>
    <p:extLst>
      <p:ext uri="{BB962C8B-B14F-4D97-AF65-F5344CB8AC3E}">
        <p14:creationId xmlns:p14="http://schemas.microsoft.com/office/powerpoint/2010/main" val="503161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e vector graphic: &lt;strong&gt;Hook&lt;/strong&gt;, Construction, &lt;strong&gt;Crane&lt;/strong&gt;, Buil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22391">
            <a:off x="5728854" y="-289705"/>
            <a:ext cx="1008647" cy="2017294"/>
          </a:xfrm>
          <a:prstGeom prst="rect">
            <a:avLst/>
          </a:prstGeom>
        </p:spPr>
      </p:pic>
      <p:sp>
        <p:nvSpPr>
          <p:cNvPr id="2" name="Title 1"/>
          <p:cNvSpPr>
            <a:spLocks noGrp="1"/>
          </p:cNvSpPr>
          <p:nvPr>
            <p:ph type="title"/>
          </p:nvPr>
        </p:nvSpPr>
        <p:spPr/>
        <p:txBody>
          <a:bodyPr>
            <a:normAutofit fontScale="90000"/>
          </a:bodyPr>
          <a:lstStyle/>
          <a:p>
            <a:r>
              <a:rPr lang="en-US" sz="5300" dirty="0">
                <a:latin typeface="Bernard MT Condensed" panose="02050806060905020404" pitchFamily="18" charset="0"/>
              </a:rPr>
              <a:t>Thomas Hooker</a:t>
            </a:r>
            <a:br>
              <a:rPr lang="en-US" sz="5300" dirty="0">
                <a:latin typeface="Bernard MT Condensed" panose="02050806060905020404" pitchFamily="18" charset="0"/>
              </a:rPr>
            </a:br>
            <a:r>
              <a:rPr lang="en-US" sz="4900" dirty="0">
                <a:latin typeface="Bernard MT Condensed" panose="02050806060905020404" pitchFamily="18" charset="0"/>
              </a:rPr>
              <a:t>Fundamental Orders of Connecticut</a:t>
            </a:r>
            <a:endParaRPr lang="en-US" sz="5300" dirty="0">
              <a:latin typeface="Bernard MT Condensed" panose="02050806060905020404" pitchFamily="18" charset="0"/>
            </a:endParaRPr>
          </a:p>
        </p:txBody>
      </p:sp>
      <p:pic>
        <p:nvPicPr>
          <p:cNvPr id="5" name="Content Placeholder 4" descr="Il canto delle sirene: agosto 200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133754" y="4248382"/>
            <a:ext cx="2099424" cy="1940093"/>
          </a:xfrm>
        </p:spPr>
      </p:pic>
      <p:sp>
        <p:nvSpPr>
          <p:cNvPr id="4" name="Content Placeholder 3"/>
          <p:cNvSpPr>
            <a:spLocks noGrp="1"/>
          </p:cNvSpPr>
          <p:nvPr>
            <p:ph sz="half" idx="2"/>
          </p:nvPr>
        </p:nvSpPr>
        <p:spPr>
          <a:xfrm>
            <a:off x="1625599" y="2639793"/>
            <a:ext cx="8935258" cy="1826365"/>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Thomas Hooker created the Fundamental Orders of Connecticut which is the </a:t>
            </a:r>
            <a:r>
              <a:rPr lang="en-US" b="1" u="sng" dirty="0">
                <a:solidFill>
                  <a:srgbClr val="FFFF00"/>
                </a:solidFill>
                <a:latin typeface="Verdana" panose="020B0604030504040204" pitchFamily="34" charset="0"/>
                <a:ea typeface="Verdana" panose="020B0604030504040204" pitchFamily="34" charset="0"/>
                <a:cs typeface="Verdana" panose="020B0604030504040204" pitchFamily="34" charset="0"/>
              </a:rPr>
              <a:t>1</a:t>
            </a:r>
            <a:r>
              <a:rPr lang="en-US" b="1" u="sng" baseline="30000" dirty="0">
                <a:solidFill>
                  <a:srgbClr val="FFFF00"/>
                </a:solidFill>
                <a:latin typeface="Verdana" panose="020B0604030504040204" pitchFamily="34" charset="0"/>
                <a:ea typeface="Verdana" panose="020B0604030504040204" pitchFamily="34" charset="0"/>
                <a:cs typeface="Verdana" panose="020B0604030504040204" pitchFamily="34" charset="0"/>
              </a:rPr>
              <a:t>st</a:t>
            </a:r>
            <a:r>
              <a:rPr lang="en-US" b="1" u="sng" dirty="0">
                <a:solidFill>
                  <a:srgbClr val="FFFF00"/>
                </a:solidFill>
                <a:latin typeface="Verdana" panose="020B0604030504040204" pitchFamily="34" charset="0"/>
                <a:ea typeface="Verdana" panose="020B0604030504040204" pitchFamily="34" charset="0"/>
                <a:cs typeface="Verdana" panose="020B0604030504040204" pitchFamily="34" charset="0"/>
              </a:rPr>
              <a:t> written constitution</a:t>
            </a:r>
            <a:r>
              <a:rPr lang="en-US" dirty="0">
                <a:latin typeface="Verdana" panose="020B0604030504040204" pitchFamily="34" charset="0"/>
                <a:ea typeface="Verdana" panose="020B0604030504040204" pitchFamily="34" charset="0"/>
                <a:cs typeface="Verdana" panose="020B0604030504040204" pitchFamily="34" charset="0"/>
              </a:rPr>
              <a:t> and showed us how to outline our government</a:t>
            </a:r>
          </a:p>
        </p:txBody>
      </p:sp>
      <p:sp>
        <p:nvSpPr>
          <p:cNvPr id="6" name="TextBox 5"/>
          <p:cNvSpPr txBox="1"/>
          <p:nvPr/>
        </p:nvSpPr>
        <p:spPr>
          <a:xfrm>
            <a:off x="4400111" y="4470803"/>
            <a:ext cx="1566711" cy="400110"/>
          </a:xfrm>
          <a:prstGeom prst="rect">
            <a:avLst/>
          </a:prstGeom>
          <a:noFill/>
        </p:spPr>
        <p:txBody>
          <a:bodyPr wrap="square" rtlCol="0">
            <a:spAutoFit/>
          </a:bodyPr>
          <a:lstStyle/>
          <a:p>
            <a:r>
              <a:rPr lang="en-US" sz="2000" b="1" dirty="0">
                <a:solidFill>
                  <a:schemeClr val="bg1"/>
                </a:solidFill>
              </a:rPr>
              <a:t>Written</a:t>
            </a:r>
            <a:endParaRPr lang="en-US" b="1" dirty="0">
              <a:solidFill>
                <a:schemeClr val="bg1"/>
              </a:solidFill>
            </a:endParaRPr>
          </a:p>
        </p:txBody>
      </p:sp>
      <p:pic>
        <p:nvPicPr>
          <p:cNvPr id="7" name="Picture 6" descr="2017 – Page 18 – Youth Voic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023" y="4248382"/>
            <a:ext cx="1962833" cy="1940093"/>
          </a:xfrm>
          <a:prstGeom prst="rect">
            <a:avLst/>
          </a:prstGeom>
        </p:spPr>
      </p:pic>
      <p:sp>
        <p:nvSpPr>
          <p:cNvPr id="8" name="TextBox 7"/>
          <p:cNvSpPr txBox="1"/>
          <p:nvPr/>
        </p:nvSpPr>
        <p:spPr>
          <a:xfrm>
            <a:off x="8029970" y="5652272"/>
            <a:ext cx="1735613" cy="400110"/>
          </a:xfrm>
          <a:prstGeom prst="rect">
            <a:avLst/>
          </a:prstGeom>
          <a:solidFill>
            <a:schemeClr val="tx1"/>
          </a:solidFill>
        </p:spPr>
        <p:txBody>
          <a:bodyPr wrap="square" rtlCol="0">
            <a:spAutoFit/>
          </a:bodyPr>
          <a:lstStyle/>
          <a:p>
            <a:r>
              <a:rPr lang="en-US" sz="2000" b="1" dirty="0">
                <a:solidFill>
                  <a:schemeClr val="bg1"/>
                </a:solidFill>
              </a:rPr>
              <a:t>Constitution</a:t>
            </a:r>
            <a:endParaRPr lang="en-US" b="1" dirty="0">
              <a:solidFill>
                <a:schemeClr val="bg1"/>
              </a:solidFill>
            </a:endParaRPr>
          </a:p>
        </p:txBody>
      </p:sp>
      <p:sp>
        <p:nvSpPr>
          <p:cNvPr id="9" name="TextBox 8"/>
          <p:cNvSpPr txBox="1"/>
          <p:nvPr/>
        </p:nvSpPr>
        <p:spPr>
          <a:xfrm>
            <a:off x="1873490" y="4190334"/>
            <a:ext cx="2516508" cy="1862048"/>
          </a:xfrm>
          <a:prstGeom prst="rect">
            <a:avLst/>
          </a:prstGeom>
          <a:noFill/>
        </p:spPr>
        <p:txBody>
          <a:bodyPr wrap="square" rtlCol="0">
            <a:spAutoFit/>
          </a:bodyPr>
          <a:lstStyle/>
          <a:p>
            <a:pPr algn="ctr"/>
            <a:r>
              <a:rPr lang="en-US" sz="11500" dirty="0">
                <a:solidFill>
                  <a:srgbClr val="FF6699"/>
                </a:solidFill>
                <a:latin typeface="Broadway" panose="04040905080B02020502" pitchFamily="82" charset="0"/>
              </a:rPr>
              <a:t>1</a:t>
            </a:r>
            <a:r>
              <a:rPr lang="en-US" sz="7200" baseline="30000" dirty="0">
                <a:solidFill>
                  <a:srgbClr val="FF6699"/>
                </a:solidFill>
                <a:latin typeface="Broadway" panose="04040905080B02020502" pitchFamily="82" charset="0"/>
              </a:rPr>
              <a:t>st</a:t>
            </a:r>
            <a:r>
              <a:rPr lang="en-US" sz="11500" dirty="0">
                <a:solidFill>
                  <a:srgbClr val="FF6699"/>
                </a:solidFill>
                <a:latin typeface="Broadway" panose="04040905080B02020502" pitchFamily="82" charset="0"/>
              </a:rPr>
              <a:t> </a:t>
            </a:r>
            <a:endParaRPr lang="en-US" sz="1600" dirty="0">
              <a:solidFill>
                <a:srgbClr val="FF6699"/>
              </a:solidFill>
              <a:latin typeface="Broadway" panose="04040905080B02020502" pitchFamily="82" charset="0"/>
            </a:endParaRPr>
          </a:p>
        </p:txBody>
      </p:sp>
    </p:spTree>
    <p:extLst>
      <p:ext uri="{BB962C8B-B14F-4D97-AF65-F5344CB8AC3E}">
        <p14:creationId xmlns:p14="http://schemas.microsoft.com/office/powerpoint/2010/main" val="203068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riday Funnies | Chris The Story Reading Ape's Blo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1352385">
            <a:off x="1696105" y="421875"/>
            <a:ext cx="2526978" cy="1465647"/>
          </a:xfrm>
        </p:spPr>
      </p:pic>
      <p:sp>
        <p:nvSpPr>
          <p:cNvPr id="2" name="Title 1"/>
          <p:cNvSpPr>
            <a:spLocks noGrp="1"/>
          </p:cNvSpPr>
          <p:nvPr>
            <p:ph type="title"/>
          </p:nvPr>
        </p:nvSpPr>
        <p:spPr/>
        <p:txBody>
          <a:bodyPr>
            <a:normAutofit fontScale="90000"/>
          </a:bodyPr>
          <a:lstStyle/>
          <a:p>
            <a:r>
              <a:rPr lang="en-US" sz="5300" dirty="0">
                <a:latin typeface="Bernard MT Condensed" panose="02050806060905020404" pitchFamily="18" charset="0"/>
              </a:rPr>
              <a:t>William Blackstone</a:t>
            </a:r>
            <a:br>
              <a:rPr lang="en-US" sz="5300" dirty="0">
                <a:latin typeface="Bernard MT Condensed" panose="02050806060905020404" pitchFamily="18" charset="0"/>
              </a:rPr>
            </a:br>
            <a:r>
              <a:rPr lang="en-US" sz="4000" dirty="0">
                <a:latin typeface="Bernard MT Condensed" panose="02050806060905020404" pitchFamily="18" charset="0"/>
              </a:rPr>
              <a:t>English Expert on Rule of Law</a:t>
            </a:r>
            <a:endParaRPr lang="en-US" sz="5300" dirty="0">
              <a:latin typeface="Bernard MT Condensed" panose="02050806060905020404" pitchFamily="18" charset="0"/>
            </a:endParaRPr>
          </a:p>
        </p:txBody>
      </p:sp>
      <p:pic>
        <p:nvPicPr>
          <p:cNvPr id="5" name="Content Placeholder 4" descr="&lt;strong&gt;William Blackstone&lt;/strong&gt; - Wikidata"/>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55831" y="2272256"/>
            <a:ext cx="3005025" cy="3914654"/>
          </a:xfrm>
        </p:spPr>
      </p:pic>
      <p:sp>
        <p:nvSpPr>
          <p:cNvPr id="7" name="TextBox 6"/>
          <p:cNvSpPr txBox="1"/>
          <p:nvPr/>
        </p:nvSpPr>
        <p:spPr>
          <a:xfrm>
            <a:off x="1130968" y="2272256"/>
            <a:ext cx="6184231" cy="466281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British </a:t>
            </a:r>
            <a:r>
              <a:rPr lang="en-US" sz="2200" b="1" u="sng" dirty="0">
                <a:solidFill>
                  <a:srgbClr val="FFFF00"/>
                </a:solidFill>
                <a:latin typeface="Verdana" panose="020B0604030504040204" pitchFamily="34" charset="0"/>
                <a:ea typeface="Verdana" panose="020B0604030504040204" pitchFamily="34" charset="0"/>
                <a:cs typeface="Verdana" panose="020B0604030504040204" pitchFamily="34" charset="0"/>
              </a:rPr>
              <a:t>jurist</a:t>
            </a:r>
            <a:r>
              <a:rPr lang="en-US" sz="2200" dirty="0">
                <a:latin typeface="Verdana" panose="020B0604030504040204" pitchFamily="34" charset="0"/>
                <a:ea typeface="Verdana" panose="020B0604030504040204" pitchFamily="34" charset="0"/>
                <a:cs typeface="Verdana" panose="020B0604030504040204" pitchFamily="34" charset="0"/>
              </a:rPr>
              <a:t> (attorney) and philosopher</a:t>
            </a:r>
          </a:p>
          <a:p>
            <a:pPr marL="342900" indent="-342900">
              <a:lnSpc>
                <a:spcPct val="150000"/>
              </a:lnSpc>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Final authority on the rule of law</a:t>
            </a:r>
          </a:p>
          <a:p>
            <a:pPr marL="342900" indent="-342900">
              <a:lnSpc>
                <a:spcPct val="150000"/>
              </a:lnSpc>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Wrote </a:t>
            </a:r>
            <a:r>
              <a:rPr lang="en-US" sz="2200" i="1" dirty="0">
                <a:latin typeface="Verdana" panose="020B0604030504040204" pitchFamily="34" charset="0"/>
                <a:ea typeface="Verdana" panose="020B0604030504040204" pitchFamily="34" charset="0"/>
                <a:cs typeface="Verdana" panose="020B0604030504040204" pitchFamily="34" charset="0"/>
              </a:rPr>
              <a:t>The Commentaries on the Laws of England</a:t>
            </a:r>
            <a:r>
              <a:rPr lang="en-US" sz="2200" dirty="0">
                <a:latin typeface="Verdana" panose="020B0604030504040204" pitchFamily="34" charset="0"/>
                <a:ea typeface="Verdana" panose="020B0604030504040204" pitchFamily="34" charset="0"/>
                <a:cs typeface="Verdana" panose="020B0604030504040204" pitchFamily="34" charset="0"/>
              </a:rPr>
              <a:t> and </a:t>
            </a:r>
            <a:r>
              <a:rPr lang="en-US" sz="2200" i="1" dirty="0">
                <a:latin typeface="Verdana" panose="020B0604030504040204" pitchFamily="34" charset="0"/>
                <a:ea typeface="Verdana" panose="020B0604030504040204" pitchFamily="34" charset="0"/>
                <a:cs typeface="Verdana" panose="020B0604030504040204" pitchFamily="34" charset="0"/>
              </a:rPr>
              <a:t>Classic Commentaries on the Laws of England</a:t>
            </a:r>
          </a:p>
          <a:p>
            <a:pPr marL="342900" indent="-342900">
              <a:lnSpc>
                <a:spcPct val="150000"/>
              </a:lnSpc>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Influenced US Founding Fathers </a:t>
            </a:r>
            <a:r>
              <a:rPr lang="en-US" sz="2200" b="1" u="sng" dirty="0">
                <a:solidFill>
                  <a:srgbClr val="FFFF00"/>
                </a:solidFill>
                <a:latin typeface="Verdana" panose="020B0604030504040204" pitchFamily="34" charset="0"/>
                <a:ea typeface="Verdana" panose="020B0604030504040204" pitchFamily="34" charset="0"/>
                <a:cs typeface="Verdana" panose="020B0604030504040204" pitchFamily="34" charset="0"/>
              </a:rPr>
              <a:t>James Madison</a:t>
            </a:r>
            <a:r>
              <a:rPr lang="en-US" sz="2200" dirty="0">
                <a:latin typeface="Verdana" panose="020B0604030504040204" pitchFamily="34" charset="0"/>
                <a:ea typeface="Verdana" panose="020B0604030504040204" pitchFamily="34" charset="0"/>
                <a:cs typeface="Verdana" panose="020B0604030504040204" pitchFamily="34" charset="0"/>
              </a:rPr>
              <a:t> and </a:t>
            </a:r>
            <a:r>
              <a:rPr lang="en-US" sz="2200" b="1" u="sng" dirty="0">
                <a:solidFill>
                  <a:srgbClr val="FFFF00"/>
                </a:solidFill>
                <a:latin typeface="Verdana" panose="020B0604030504040204" pitchFamily="34" charset="0"/>
                <a:ea typeface="Verdana" panose="020B0604030504040204" pitchFamily="34" charset="0"/>
                <a:cs typeface="Verdana" panose="020B0604030504040204" pitchFamily="34" charset="0"/>
              </a:rPr>
              <a:t>Thomas Jefferson</a:t>
            </a:r>
            <a:endParaRPr lang="en-US" sz="22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buFont typeface="Arial" panose="020B0604020202020204" pitchFamily="34" charset="0"/>
              <a:buChar char="•"/>
            </a:pP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2291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99" y="805817"/>
            <a:ext cx="5074457" cy="1081705"/>
          </a:xfrm>
        </p:spPr>
        <p:txBody>
          <a:bodyPr>
            <a:normAutofit/>
          </a:bodyPr>
          <a:lstStyle/>
          <a:p>
            <a:pPr algn="ctr"/>
            <a:r>
              <a:rPr lang="en-US" sz="5300" dirty="0">
                <a:latin typeface="Bernard MT Condensed" panose="02050806060905020404" pitchFamily="18" charset="0"/>
              </a:rPr>
              <a:t>William Penn</a:t>
            </a:r>
          </a:p>
        </p:txBody>
      </p:sp>
      <p:pic>
        <p:nvPicPr>
          <p:cNvPr id="5" name="Content Placeholder 4" descr="If It's Hip, It's Here (Archives): Debonair's Top 10 Best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32141" y="400515"/>
            <a:ext cx="3107123" cy="1892308"/>
          </a:xfrm>
        </p:spPr>
      </p:pic>
      <p:sp>
        <p:nvSpPr>
          <p:cNvPr id="4" name="Content Placeholder 3"/>
          <p:cNvSpPr>
            <a:spLocks noGrp="1"/>
          </p:cNvSpPr>
          <p:nvPr>
            <p:ph sz="half" idx="2"/>
          </p:nvPr>
        </p:nvSpPr>
        <p:spPr>
          <a:xfrm>
            <a:off x="2132141" y="2698125"/>
            <a:ext cx="8428717" cy="2466999"/>
          </a:xfrm>
        </p:spPr>
        <p:txBody>
          <a:bodyPr>
            <a:normAutofit/>
          </a:bodyPr>
          <a:lstStyle/>
          <a:p>
            <a:r>
              <a:rPr lang="en-US" sz="2400" b="1" u="sng" dirty="0">
                <a:solidFill>
                  <a:srgbClr val="FFFF00"/>
                </a:solidFill>
                <a:latin typeface="Verdana" panose="020B0604030504040204" pitchFamily="34" charset="0"/>
                <a:ea typeface="Verdana" panose="020B0604030504040204" pitchFamily="34" charset="0"/>
                <a:cs typeface="Verdana" panose="020B0604030504040204" pitchFamily="34" charset="0"/>
              </a:rPr>
              <a:t>Quaker</a:t>
            </a:r>
            <a:r>
              <a:rPr lang="en-US" sz="2400" dirty="0">
                <a:latin typeface="Verdana" panose="020B0604030504040204" pitchFamily="34" charset="0"/>
                <a:ea typeface="Verdana" panose="020B0604030504040204" pitchFamily="34" charset="0"/>
                <a:cs typeface="Verdana" panose="020B0604030504040204" pitchFamily="34" charset="0"/>
              </a:rPr>
              <a:t> that founded Pennsylvania</a:t>
            </a:r>
          </a:p>
          <a:p>
            <a:r>
              <a:rPr lang="en-US" sz="2400" dirty="0">
                <a:latin typeface="Verdana" panose="020B0604030504040204" pitchFamily="34" charset="0"/>
                <a:ea typeface="Verdana" panose="020B0604030504040204" pitchFamily="34" charset="0"/>
                <a:cs typeface="Verdana" panose="020B0604030504040204" pitchFamily="34" charset="0"/>
              </a:rPr>
              <a:t>Believer in </a:t>
            </a:r>
            <a:r>
              <a:rPr lang="en-US" sz="2400" b="1" u="sng" dirty="0">
                <a:solidFill>
                  <a:srgbClr val="FFFF00"/>
                </a:solidFill>
                <a:latin typeface="Verdana" panose="020B0604030504040204" pitchFamily="34" charset="0"/>
                <a:ea typeface="Verdana" panose="020B0604030504040204" pitchFamily="34" charset="0"/>
                <a:cs typeface="Verdana" panose="020B0604030504040204" pitchFamily="34" charset="0"/>
              </a:rPr>
              <a:t>democracy</a:t>
            </a:r>
            <a:r>
              <a:rPr lang="en-US" sz="2400" dirty="0">
                <a:latin typeface="Verdana" panose="020B0604030504040204" pitchFamily="34" charset="0"/>
                <a:ea typeface="Verdana" panose="020B0604030504040204" pitchFamily="34" charset="0"/>
                <a:cs typeface="Verdana" panose="020B0604030504040204" pitchFamily="34" charset="0"/>
              </a:rPr>
              <a:t> and </a:t>
            </a:r>
            <a:r>
              <a:rPr lang="en-US" sz="2400" b="1" u="sng" dirty="0">
                <a:solidFill>
                  <a:srgbClr val="FFFF00"/>
                </a:solidFill>
                <a:latin typeface="Verdana" panose="020B0604030504040204" pitchFamily="34" charset="0"/>
                <a:ea typeface="Verdana" panose="020B0604030504040204" pitchFamily="34" charset="0"/>
                <a:cs typeface="Verdana" panose="020B0604030504040204" pitchFamily="34" charset="0"/>
              </a:rPr>
              <a:t>religious freedom</a:t>
            </a:r>
          </a:p>
          <a:p>
            <a:r>
              <a:rPr lang="en-US" sz="2400" dirty="0">
                <a:latin typeface="Verdana" panose="020B0604030504040204" pitchFamily="34" charset="0"/>
                <a:ea typeface="Verdana" panose="020B0604030504040204" pitchFamily="34" charset="0"/>
                <a:cs typeface="Verdana" panose="020B0604030504040204" pitchFamily="34" charset="0"/>
              </a:rPr>
              <a:t>Conducted the </a:t>
            </a:r>
            <a:r>
              <a:rPr lang="en-US" sz="2400" b="1" u="sng" dirty="0">
                <a:solidFill>
                  <a:srgbClr val="FFFF00"/>
                </a:solidFill>
                <a:latin typeface="Verdana" panose="020B0604030504040204" pitchFamily="34" charset="0"/>
                <a:ea typeface="Verdana" panose="020B0604030504040204" pitchFamily="34" charset="0"/>
                <a:cs typeface="Verdana" panose="020B0604030504040204" pitchFamily="34" charset="0"/>
              </a:rPr>
              <a:t>Great Experiment</a:t>
            </a:r>
            <a:r>
              <a:rPr lang="en-US" sz="2400" dirty="0">
                <a:latin typeface="Verdana" panose="020B0604030504040204" pitchFamily="34" charset="0"/>
                <a:ea typeface="Verdana" panose="020B0604030504040204" pitchFamily="34" charset="0"/>
                <a:cs typeface="Verdana" panose="020B0604030504040204" pitchFamily="34" charset="0"/>
              </a:rPr>
              <a:t> by allowing </a:t>
            </a:r>
            <a:r>
              <a:rPr lang="en-US" sz="2400" b="1" u="sng" dirty="0">
                <a:solidFill>
                  <a:srgbClr val="FFFF00"/>
                </a:solidFill>
                <a:latin typeface="Verdana" panose="020B0604030504040204" pitchFamily="34" charset="0"/>
                <a:ea typeface="Verdana" panose="020B0604030504040204" pitchFamily="34" charset="0"/>
                <a:cs typeface="Verdana" panose="020B0604030504040204" pitchFamily="34" charset="0"/>
              </a:rPr>
              <a:t>religious freedom</a:t>
            </a:r>
            <a:r>
              <a:rPr lang="en-US" sz="2400" dirty="0">
                <a:latin typeface="Verdana" panose="020B0604030504040204" pitchFamily="34" charset="0"/>
                <a:ea typeface="Verdana" panose="020B0604030504040204" pitchFamily="34" charset="0"/>
                <a:cs typeface="Verdana" panose="020B0604030504040204" pitchFamily="34" charset="0"/>
              </a:rPr>
              <a:t> in his colony</a:t>
            </a:r>
          </a:p>
        </p:txBody>
      </p:sp>
      <p:pic>
        <p:nvPicPr>
          <p:cNvPr id="6" name="Picture 5" descr="ReligionandSociology - h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499" y="4968703"/>
            <a:ext cx="1702272" cy="1663709"/>
          </a:xfrm>
          <a:prstGeom prst="rect">
            <a:avLst/>
          </a:prstGeom>
        </p:spPr>
      </p:pic>
      <p:sp>
        <p:nvSpPr>
          <p:cNvPr id="7" name="TextBox 6"/>
          <p:cNvSpPr txBox="1"/>
          <p:nvPr/>
        </p:nvSpPr>
        <p:spPr>
          <a:xfrm>
            <a:off x="8048771" y="6293858"/>
            <a:ext cx="2064365"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Religious Freedom</a:t>
            </a:r>
          </a:p>
        </p:txBody>
      </p:sp>
      <p:pic>
        <p:nvPicPr>
          <p:cNvPr id="9" name="Picture 8" descr="American Government 2015-2016 - The Collaborator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9873" y="4968703"/>
            <a:ext cx="2086295" cy="1623517"/>
          </a:xfrm>
          <a:prstGeom prst="rect">
            <a:avLst/>
          </a:prstGeom>
        </p:spPr>
      </p:pic>
      <p:sp>
        <p:nvSpPr>
          <p:cNvPr id="10" name="TextBox 9"/>
          <p:cNvSpPr txBox="1"/>
          <p:nvPr/>
        </p:nvSpPr>
        <p:spPr>
          <a:xfrm>
            <a:off x="4696168" y="6293858"/>
            <a:ext cx="1566711"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democracy</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missdevlinsclass - Social Studi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5168" y="1569391"/>
            <a:ext cx="2311376" cy="1613341"/>
          </a:xfrm>
          <a:prstGeom prst="rect">
            <a:avLst/>
          </a:prstGeom>
        </p:spPr>
      </p:pic>
    </p:spTree>
    <p:extLst>
      <p:ext uri="{BB962C8B-B14F-4D97-AF65-F5344CB8AC3E}">
        <p14:creationId xmlns:p14="http://schemas.microsoft.com/office/powerpoint/2010/main" val="120397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527" y="579886"/>
            <a:ext cx="7958331" cy="1077229"/>
          </a:xfrm>
        </p:spPr>
        <p:txBody>
          <a:bodyPr>
            <a:normAutofit/>
          </a:bodyPr>
          <a:lstStyle/>
          <a:p>
            <a:pPr algn="ctr"/>
            <a:r>
              <a:rPr lang="en-US" sz="6000" dirty="0">
                <a:latin typeface="Bernard MT Condensed" panose="02050806060905020404" pitchFamily="18" charset="0"/>
              </a:rPr>
              <a:t>The Magna Carta 1215</a:t>
            </a:r>
          </a:p>
        </p:txBody>
      </p:sp>
      <p:sp>
        <p:nvSpPr>
          <p:cNvPr id="6" name="Text Box 4"/>
          <p:cNvSpPr txBox="1">
            <a:spLocks noChangeArrowheads="1"/>
          </p:cNvSpPr>
          <p:nvPr/>
        </p:nvSpPr>
        <p:spPr bwMode="auto">
          <a:xfrm>
            <a:off x="1057191" y="2237007"/>
            <a:ext cx="10156241" cy="351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ts val="713"/>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effectLst/>
                <a:latin typeface="Verdana" panose="020B0604030504040204" pitchFamily="34" charset="0"/>
              </a:rPr>
              <a:t>The English people forced King John to sign the </a:t>
            </a:r>
            <a:r>
              <a:rPr kumimoji="0" lang="en-US" altLang="en-US" sz="2400" b="1" i="0" u="none" strike="noStrike" cap="none" normalizeH="0" baseline="0" dirty="0">
                <a:ln>
                  <a:noFill/>
                </a:ln>
                <a:effectLst/>
                <a:latin typeface="Verdana" panose="020B0604030504040204" pitchFamily="34" charset="0"/>
              </a:rPr>
              <a:t>Magna Carta </a:t>
            </a:r>
            <a:r>
              <a:rPr kumimoji="0" lang="en-US" altLang="en-US" sz="2400" b="0" i="0" u="none" strike="noStrike" cap="none" normalizeH="0" baseline="0" dirty="0">
                <a:ln>
                  <a:noFill/>
                </a:ln>
                <a:effectLst/>
                <a:latin typeface="Verdana" panose="020B0604030504040204" pitchFamily="34" charset="0"/>
              </a:rPr>
              <a:t>in </a:t>
            </a:r>
            <a:r>
              <a:rPr kumimoji="0" lang="en-US" altLang="en-US" sz="2400" b="1" i="0" u="none" strike="noStrike" cap="none" normalizeH="0" baseline="0" dirty="0">
                <a:ln>
                  <a:noFill/>
                </a:ln>
                <a:effectLst/>
                <a:latin typeface="Verdana" panose="020B0604030504040204" pitchFamily="34" charset="0"/>
              </a:rPr>
              <a:t>1215</a:t>
            </a:r>
            <a:r>
              <a:rPr kumimoji="0" lang="en-US" altLang="en-US" sz="2400" b="0" i="0" u="none" strike="noStrike" cap="none" normalizeH="0" baseline="0" dirty="0">
                <a:ln>
                  <a:noFill/>
                </a:ln>
                <a:effectLst/>
                <a:latin typeface="Verdana" panose="020B0604030504040204" pitchFamily="34" charset="0"/>
              </a:rPr>
              <a:t>, which is the </a:t>
            </a:r>
            <a:r>
              <a:rPr kumimoji="0" lang="en-US" altLang="en-US" sz="2400" b="1" i="0" u="sng" strike="noStrike" cap="none" normalizeH="0" baseline="0" dirty="0">
                <a:ln>
                  <a:noFill/>
                </a:ln>
                <a:solidFill>
                  <a:srgbClr val="FFFF00"/>
                </a:solidFill>
                <a:effectLst/>
                <a:latin typeface="Verdana" panose="020B0604030504040204" pitchFamily="34" charset="0"/>
              </a:rPr>
              <a:t>first time that a King gave up any power to the people</a:t>
            </a:r>
            <a:r>
              <a:rPr kumimoji="0" lang="en-US" altLang="en-US" sz="2400" b="0" i="0" u="none" strike="noStrike" cap="none" normalizeH="0" baseline="0" dirty="0">
                <a:ln>
                  <a:noFill/>
                </a:ln>
                <a:effectLst/>
                <a:latin typeface="Verdana" panose="020B0604030504040204" pitchFamily="34" charset="0"/>
              </a:rPr>
              <a:t>. This document said that the king could not raise taxes without first consulting the Great Council later become known as English Parliament (legislative branch). He also agreed that nobles and freeman should </a:t>
            </a:r>
            <a:r>
              <a:rPr kumimoji="0" lang="en-US" altLang="en-US" sz="2400" b="1" i="0" u="sng" strike="noStrike" cap="none" normalizeH="0" baseline="0" dirty="0">
                <a:ln>
                  <a:noFill/>
                </a:ln>
                <a:solidFill>
                  <a:srgbClr val="FFFF00"/>
                </a:solidFill>
                <a:effectLst/>
                <a:latin typeface="Verdana" panose="020B0604030504040204" pitchFamily="34" charset="0"/>
              </a:rPr>
              <a:t>not be punished without a trial by jury.</a:t>
            </a:r>
          </a:p>
          <a:p>
            <a:pPr marL="0" marR="0" lvl="0" indent="0" algn="l" defTabSz="914400" rtl="0" eaLnBrk="0" fontAlgn="base" latinLnBrk="0" hangingPunct="0">
              <a:lnSpc>
                <a:spcPct val="100000"/>
              </a:lnSpc>
              <a:spcBef>
                <a:spcPts val="713"/>
              </a:spcBef>
              <a:spcAft>
                <a:spcPct val="0"/>
              </a:spcAft>
              <a:buClrTx/>
              <a:buSzTx/>
              <a:buFontTx/>
              <a:buNone/>
              <a:tabLst/>
            </a:pPr>
            <a:endParaRPr kumimoji="0" lang="en-US" altLang="en-US" sz="2400" b="0" i="0" u="none" strike="noStrike" cap="none" normalizeH="0" baseline="0" dirty="0">
              <a:ln>
                <a:noFill/>
              </a:ln>
              <a:effectLst/>
              <a:latin typeface="Verdana" panose="020B0604030504040204" pitchFamily="34" charset="0"/>
            </a:endParaRPr>
          </a:p>
          <a:p>
            <a:pPr marL="342900" marR="0" lvl="0" indent="-342900" algn="l" defTabSz="914400" rtl="0" eaLnBrk="0" fontAlgn="base" latinLnBrk="0" hangingPunct="0">
              <a:lnSpc>
                <a:spcPct val="100000"/>
              </a:lnSpc>
              <a:spcBef>
                <a:spcPts val="713"/>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effectLst/>
                <a:latin typeface="Verdana" panose="020B0604030504040204" pitchFamily="34" charset="0"/>
              </a:rPr>
              <a:t>First time of limited government was created</a:t>
            </a:r>
            <a:endParaRPr kumimoji="0" lang="en-US" altLang="en-US" sz="3600" b="0" i="0" u="none" strike="noStrike" cap="none" normalizeH="0" baseline="0" dirty="0">
              <a:ln>
                <a:noFill/>
              </a:ln>
              <a:effectLst/>
              <a:latin typeface="Arial" panose="020B0604020202020204" pitchFamily="34"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10" y="175859"/>
            <a:ext cx="3445338" cy="1885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27760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537284" y="545529"/>
            <a:ext cx="7947255" cy="1622759"/>
          </a:xfrm>
        </p:spPr>
        <p:txBody>
          <a:bodyPr>
            <a:noAutofit/>
          </a:bodyPr>
          <a:lstStyle/>
          <a:p>
            <a:pPr algn="ctr"/>
            <a:r>
              <a:rPr lang="en-US" sz="4800" dirty="0">
                <a:latin typeface="Bernard MT Condensed" panose="02050806060905020404" pitchFamily="18" charset="0"/>
              </a:rPr>
              <a:t>Virginia in the House of 1619</a:t>
            </a:r>
            <a:br>
              <a:rPr lang="en-US" sz="4800" dirty="0">
                <a:latin typeface="Bernard MT Condensed" panose="02050806060905020404" pitchFamily="18" charset="0"/>
              </a:rPr>
            </a:br>
            <a:r>
              <a:rPr lang="en-US" sz="4800" dirty="0">
                <a:latin typeface="Bernard MT Condensed" panose="02050806060905020404" pitchFamily="18" charset="0"/>
              </a:rPr>
              <a:t>Virginia House of Burgesses</a:t>
            </a:r>
          </a:p>
        </p:txBody>
      </p:sp>
      <p:sp>
        <p:nvSpPr>
          <p:cNvPr id="3" name="Content Placeholder 2"/>
          <p:cNvSpPr>
            <a:spLocks noGrp="1"/>
          </p:cNvSpPr>
          <p:nvPr>
            <p:ph idx="1"/>
          </p:nvPr>
        </p:nvSpPr>
        <p:spPr>
          <a:xfrm>
            <a:off x="1540042" y="2267144"/>
            <a:ext cx="9078223" cy="3997828"/>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342900" indent="-342900" eaLnBrk="0" fontAlgn="base" hangingPunct="0">
              <a:lnSpc>
                <a:spcPct val="100000"/>
              </a:lnSpc>
              <a:spcBef>
                <a:spcPts val="713"/>
              </a:spcBef>
              <a:spcAft>
                <a:spcPct val="0"/>
              </a:spcAft>
              <a:buClrTx/>
              <a:buSzTx/>
            </a:pPr>
            <a:r>
              <a:rPr lang="en-US" sz="2400" dirty="0">
                <a:latin typeface="Verdana" panose="020B0604030504040204" pitchFamily="34" charset="0"/>
              </a:rPr>
              <a:t>The </a:t>
            </a:r>
            <a:r>
              <a:rPr lang="en-US" sz="2400" b="1" u="sng" dirty="0">
                <a:solidFill>
                  <a:srgbClr val="FFFF00"/>
                </a:solidFill>
                <a:latin typeface="Verdana" panose="020B0604030504040204" pitchFamily="34" charset="0"/>
              </a:rPr>
              <a:t>first representative legislature </a:t>
            </a:r>
            <a:r>
              <a:rPr lang="en-US" sz="2400" dirty="0">
                <a:latin typeface="Verdana" panose="020B0604030504040204" pitchFamily="34" charset="0"/>
              </a:rPr>
              <a:t>anywhere in the English colonies in America was in Virginia. This was the House of Burgesses.</a:t>
            </a:r>
          </a:p>
          <a:p>
            <a:pPr marL="342900" indent="-342900" eaLnBrk="0" fontAlgn="base" hangingPunct="0">
              <a:lnSpc>
                <a:spcPct val="100000"/>
              </a:lnSpc>
              <a:spcBef>
                <a:spcPts val="713"/>
              </a:spcBef>
              <a:spcAft>
                <a:spcPct val="0"/>
              </a:spcAft>
              <a:buClrTx/>
              <a:buSzTx/>
              <a:buFont typeface="Arial" panose="020B0604020202020204" pitchFamily="34" charset="0"/>
              <a:buChar char="•"/>
            </a:pPr>
            <a:endParaRPr lang="en-US" sz="2400" dirty="0">
              <a:latin typeface="Verdana" panose="020B0604030504040204" pitchFamily="34" charset="0"/>
            </a:endParaRPr>
          </a:p>
          <a:p>
            <a:pPr marL="342900" indent="-342900" eaLnBrk="0" fontAlgn="base" hangingPunct="0">
              <a:lnSpc>
                <a:spcPct val="100000"/>
              </a:lnSpc>
              <a:spcBef>
                <a:spcPts val="713"/>
              </a:spcBef>
              <a:spcAft>
                <a:spcPct val="0"/>
              </a:spcAft>
              <a:buClrTx/>
              <a:buSzTx/>
              <a:buFont typeface="Arial" panose="020B0604020202020204" pitchFamily="34" charset="0"/>
              <a:buChar char="•"/>
            </a:pPr>
            <a:r>
              <a:rPr lang="en-US" sz="2400" dirty="0">
                <a:latin typeface="Verdana" panose="020B0604030504040204" pitchFamily="34" charset="0"/>
              </a:rPr>
              <a:t>It first met on July 30, </a:t>
            </a:r>
            <a:r>
              <a:rPr lang="en-US" sz="2400" b="1" u="sng" dirty="0">
                <a:solidFill>
                  <a:srgbClr val="FFFF00"/>
                </a:solidFill>
                <a:latin typeface="Verdana" panose="020B0604030504040204" pitchFamily="34" charset="0"/>
              </a:rPr>
              <a:t>1619</a:t>
            </a:r>
            <a:r>
              <a:rPr lang="en-US" sz="2400" dirty="0">
                <a:latin typeface="Verdana" panose="020B0604030504040204" pitchFamily="34" charset="0"/>
              </a:rPr>
              <a:t>, at a church in Jamestown. </a:t>
            </a:r>
          </a:p>
          <a:p>
            <a:pPr marL="342900" indent="-342900" eaLnBrk="0" fontAlgn="base" hangingPunct="0">
              <a:lnSpc>
                <a:spcPct val="100000"/>
              </a:lnSpc>
              <a:spcBef>
                <a:spcPts val="713"/>
              </a:spcBef>
              <a:spcAft>
                <a:spcPct val="0"/>
              </a:spcAft>
              <a:buClrTx/>
              <a:buSzTx/>
              <a:buFont typeface="Arial" panose="020B0604020202020204" pitchFamily="34" charset="0"/>
              <a:buChar char="•"/>
            </a:pPr>
            <a:endParaRPr lang="en-US" sz="2400" dirty="0">
              <a:latin typeface="Verdana" panose="020B0604030504040204" pitchFamily="34" charset="0"/>
            </a:endParaRPr>
          </a:p>
          <a:p>
            <a:pPr marL="342900" indent="-342900" eaLnBrk="0" fontAlgn="base" hangingPunct="0">
              <a:lnSpc>
                <a:spcPct val="100000"/>
              </a:lnSpc>
              <a:spcBef>
                <a:spcPts val="713"/>
              </a:spcBef>
              <a:spcAft>
                <a:spcPct val="0"/>
              </a:spcAft>
              <a:buClrTx/>
              <a:buSzTx/>
              <a:buFont typeface="Arial" panose="020B0604020202020204" pitchFamily="34" charset="0"/>
              <a:buChar char="•"/>
            </a:pPr>
            <a:r>
              <a:rPr lang="en-US" sz="2400" dirty="0">
                <a:latin typeface="Verdana" panose="020B0604030504040204" pitchFamily="34" charset="0"/>
              </a:rPr>
              <a:t>Its first order of business was to set a minimum price for the sale of </a:t>
            </a:r>
            <a:r>
              <a:rPr lang="en-US" sz="2400" b="1" u="sng" dirty="0">
                <a:solidFill>
                  <a:srgbClr val="FFFF00"/>
                </a:solidFill>
                <a:latin typeface="Verdana" panose="020B0604030504040204" pitchFamily="34" charset="0"/>
              </a:rPr>
              <a:t>tobacco</a:t>
            </a:r>
            <a:r>
              <a:rPr lang="en-US" sz="2400" dirty="0">
                <a:latin typeface="Verdana" panose="020B0604030504040204" pitchFamily="34"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16" y="0"/>
            <a:ext cx="3248526" cy="21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3033029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a:latin typeface="Bernard MT Condensed" panose="02050806060905020404" pitchFamily="18" charset="0"/>
              </a:rPr>
              <a:t>The Mayflower Compact 1620 </a:t>
            </a:r>
            <a:r>
              <a:rPr lang="en-US" dirty="0"/>
              <a:t/>
            </a:r>
            <a:br>
              <a:rPr lang="en-US" dirty="0"/>
            </a:br>
            <a:r>
              <a:rPr lang="en-US" dirty="0"/>
              <a:t>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sz="2400" dirty="0">
                <a:latin typeface="Verdana" panose="020B0604030504040204" pitchFamily="34" charset="0"/>
              </a:rPr>
              <a:t>When the Pilgrims came to America before they came ashore in </a:t>
            </a:r>
            <a:r>
              <a:rPr lang="en-US" sz="2400" b="1" u="sng" dirty="0">
                <a:solidFill>
                  <a:srgbClr val="FFFF00"/>
                </a:solidFill>
                <a:latin typeface="Verdana" panose="020B0604030504040204" pitchFamily="34" charset="0"/>
              </a:rPr>
              <a:t>Massachusetts</a:t>
            </a:r>
            <a:r>
              <a:rPr lang="en-US" sz="2400" dirty="0">
                <a:latin typeface="Verdana" panose="020B0604030504040204" pitchFamily="34" charset="0"/>
              </a:rPr>
              <a:t> they drew up the Mayflower Compact.</a:t>
            </a:r>
          </a:p>
          <a:p>
            <a:r>
              <a:rPr lang="en-US" sz="2400" dirty="0">
                <a:latin typeface="Verdana" panose="020B0604030504040204" pitchFamily="34" charset="0"/>
              </a:rPr>
              <a:t>The </a:t>
            </a:r>
            <a:r>
              <a:rPr lang="en-US" sz="2400" b="1" u="sng" dirty="0">
                <a:solidFill>
                  <a:srgbClr val="FFFF00"/>
                </a:solidFill>
                <a:latin typeface="Verdana" panose="020B0604030504040204" pitchFamily="34" charset="0"/>
              </a:rPr>
              <a:t>male</a:t>
            </a:r>
            <a:r>
              <a:rPr lang="en-US" sz="2400" dirty="0">
                <a:latin typeface="Verdana" panose="020B0604030504040204" pitchFamily="34" charset="0"/>
              </a:rPr>
              <a:t> signers agreed to consult each other about the laws for the colony and promised to work together to make the colony succeed.  This is a </a:t>
            </a:r>
            <a:r>
              <a:rPr lang="en-US" sz="2400" b="1" u="sng" dirty="0">
                <a:solidFill>
                  <a:srgbClr val="FFFF00"/>
                </a:solidFill>
                <a:latin typeface="Verdana" panose="020B0604030504040204" pitchFamily="34" charset="0"/>
              </a:rPr>
              <a:t>social contract of self-rule/ self- government</a:t>
            </a:r>
            <a:r>
              <a:rPr lang="en-US" sz="2400" dirty="0">
                <a:latin typeface="Verdana" panose="020B0604030504040204" pitchFamily="34" charset="0"/>
              </a:rPr>
              <a:t>.</a:t>
            </a:r>
          </a:p>
          <a:p>
            <a:r>
              <a:rPr lang="en-US" sz="2400" dirty="0">
                <a:latin typeface="Verdana" panose="020B0604030504040204" pitchFamily="34" charset="0"/>
              </a:rPr>
              <a:t>Later when </a:t>
            </a:r>
            <a:r>
              <a:rPr lang="en-US" sz="2400" b="1" u="sng" dirty="0">
                <a:solidFill>
                  <a:srgbClr val="FFFF00"/>
                </a:solidFill>
                <a:latin typeface="Verdana" panose="020B0604030504040204" pitchFamily="34" charset="0"/>
              </a:rPr>
              <a:t>Plymouth</a:t>
            </a:r>
            <a:r>
              <a:rPr lang="en-US" sz="2400" dirty="0">
                <a:latin typeface="Verdana" panose="020B0604030504040204" pitchFamily="34" charset="0"/>
              </a:rPr>
              <a:t> colony grew too large for everyone to consult the settlers chose </a:t>
            </a:r>
            <a:r>
              <a:rPr lang="en-US" sz="2400" b="1" u="sng" dirty="0">
                <a:solidFill>
                  <a:srgbClr val="FFFF00"/>
                </a:solidFill>
                <a:latin typeface="Verdana" panose="020B0604030504040204" pitchFamily="34" charset="0"/>
              </a:rPr>
              <a:t>representatives</a:t>
            </a:r>
            <a:r>
              <a:rPr lang="en-US" sz="2400" dirty="0">
                <a:latin typeface="Verdana" panose="020B0604030504040204" pitchFamily="34" charset="0"/>
              </a:rPr>
              <a:t> to assembly and make laws. </a:t>
            </a:r>
            <a:endParaRPr lang="en-US" dirty="0"/>
          </a:p>
          <a:p>
            <a:endParaRPr lang="en-US" sz="2800" dirty="0">
              <a:latin typeface="Verdana" panose="020B060403050404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03" y="80548"/>
            <a:ext cx="2613396" cy="2571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06852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42" y="1136581"/>
            <a:ext cx="9487298" cy="1077229"/>
          </a:xfrm>
        </p:spPr>
        <p:txBody>
          <a:bodyPr vert="horz" lIns="91440" tIns="45720" rIns="91440" bIns="45720" rtlCol="0" anchor="t">
            <a:normAutofit fontScale="90000"/>
          </a:bodyPr>
          <a:lstStyle/>
          <a:p>
            <a:r>
              <a:rPr lang="en-US" sz="5300" dirty="0">
                <a:latin typeface="Bernard MT Condensed" panose="02050806060905020404" pitchFamily="18" charset="0"/>
              </a:rPr>
              <a:t>1639 Fundamental Order of Connecticut</a:t>
            </a:r>
          </a:p>
        </p:txBody>
      </p:sp>
      <p:sp>
        <p:nvSpPr>
          <p:cNvPr id="3" name="Content Placeholder 2"/>
          <p:cNvSpPr>
            <a:spLocks noGrp="1"/>
          </p:cNvSpPr>
          <p:nvPr>
            <p:ph idx="1"/>
          </p:nvPr>
        </p:nvSpPr>
        <p:spPr>
          <a:xfrm>
            <a:off x="1082842" y="2213810"/>
            <a:ext cx="9487297" cy="4644190"/>
          </a:xfrm>
        </p:spPr>
        <p:txBody>
          <a:bodyPr vert="horz" lIns="91440" tIns="45720" rIns="91440" bIns="45720" rtlCol="0" anchor="ctr">
            <a:normAutofit/>
          </a:bodyPr>
          <a:lstStyle/>
          <a:p>
            <a:r>
              <a:rPr lang="en-US" sz="2400" b="1" u="sng" dirty="0">
                <a:solidFill>
                  <a:srgbClr val="FFFF00"/>
                </a:solidFill>
                <a:latin typeface="Verdana" panose="020B0604030504040204" pitchFamily="34" charset="0"/>
              </a:rPr>
              <a:t>Thomas Hooker</a:t>
            </a:r>
            <a:r>
              <a:rPr lang="en-US" sz="2400" b="1" dirty="0">
                <a:solidFill>
                  <a:srgbClr val="FFFF00"/>
                </a:solidFill>
                <a:latin typeface="Verdana" panose="020B0604030504040204" pitchFamily="34" charset="0"/>
              </a:rPr>
              <a:t> </a:t>
            </a:r>
            <a:r>
              <a:rPr lang="en-US" sz="2400" dirty="0">
                <a:latin typeface="Verdana" panose="020B0604030504040204" pitchFamily="34" charset="0"/>
              </a:rPr>
              <a:t>colonized Hartford, Connecticut</a:t>
            </a:r>
          </a:p>
          <a:p>
            <a:r>
              <a:rPr lang="en-US" sz="2400" dirty="0">
                <a:latin typeface="Verdana" panose="020B0604030504040204" pitchFamily="34" charset="0"/>
              </a:rPr>
              <a:t>In this colony they adopted a plan of government called the Fundamental Orders of Connecticut. This was the </a:t>
            </a:r>
            <a:r>
              <a:rPr lang="en-US" sz="2400" b="1" u="sng" dirty="0">
                <a:solidFill>
                  <a:srgbClr val="FFFF00"/>
                </a:solidFill>
                <a:latin typeface="Verdana" panose="020B0604030504040204" pitchFamily="34" charset="0"/>
              </a:rPr>
              <a:t>first written constitution in American (new world)</a:t>
            </a:r>
            <a:r>
              <a:rPr lang="en-US" sz="2400" b="1" dirty="0">
                <a:solidFill>
                  <a:srgbClr val="FFFF00"/>
                </a:solidFill>
                <a:latin typeface="Verdana" panose="020B0604030504040204" pitchFamily="34" charset="0"/>
              </a:rPr>
              <a:t>  </a:t>
            </a:r>
          </a:p>
          <a:p>
            <a:r>
              <a:rPr lang="en-US" sz="2400" dirty="0">
                <a:latin typeface="Verdana" panose="020B0604030504040204" pitchFamily="34" charset="0"/>
              </a:rPr>
              <a:t>Fundamental orders of Connecticut described the </a:t>
            </a:r>
            <a:r>
              <a:rPr lang="en-US" sz="2400" b="1" u="sng" dirty="0">
                <a:solidFill>
                  <a:srgbClr val="FFFF00"/>
                </a:solidFill>
                <a:latin typeface="Verdana" panose="020B0604030504040204" pitchFamily="34" charset="0"/>
              </a:rPr>
              <a:t>organization of representative government in detail.</a:t>
            </a:r>
            <a:endParaRPr lang="en-US" b="1" u="sng" dirty="0">
              <a:solidFill>
                <a:srgbClr val="FFFF00"/>
              </a:solidFill>
            </a:endParaRPr>
          </a:p>
          <a:p>
            <a:endParaRPr lang="en-US" sz="2400" dirty="0">
              <a:latin typeface="Verdana" panose="020B0604030504040204" pitchFamily="34" charset="0"/>
            </a:endParaRPr>
          </a:p>
        </p:txBody>
      </p:sp>
    </p:spTree>
    <p:extLst>
      <p:ext uri="{BB962C8B-B14F-4D97-AF65-F5344CB8AC3E}">
        <p14:creationId xmlns:p14="http://schemas.microsoft.com/office/powerpoint/2010/main" val="91514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fontScale="90000"/>
          </a:bodyPr>
          <a:lstStyle/>
          <a:p>
            <a:r>
              <a:rPr lang="en-US" sz="5300" dirty="0">
                <a:latin typeface="Bernard MT Condensed" panose="02050806060905020404" pitchFamily="18" charset="0"/>
              </a:rPr>
              <a:t>The English Bill of Rights 1689</a:t>
            </a:r>
          </a:p>
        </p:txBody>
      </p:sp>
      <p:sp>
        <p:nvSpPr>
          <p:cNvPr id="4" name="Text Box 2"/>
          <p:cNvSpPr txBox="1">
            <a:spLocks noChangeArrowheads="1"/>
          </p:cNvSpPr>
          <p:nvPr/>
        </p:nvSpPr>
        <p:spPr bwMode="auto">
          <a:xfrm>
            <a:off x="1252871" y="1636295"/>
            <a:ext cx="10182607" cy="5005137"/>
          </a:xfrm>
          <a:prstGeom prst="rect">
            <a:avLst/>
          </a:prstGeom>
        </p:spPr>
        <p:txBody>
          <a:bodyPr vert="horz" lIns="91440" tIns="45720" rIns="91440" bIns="45720" rtlCol="0" anchor="ctr">
            <a:normAutofit/>
          </a:bodyPr>
          <a:lstStyle>
            <a:lvl1pPr marL="344488" indent="-338328" defTabSz="914400">
              <a:lnSpc>
                <a:spcPct val="120000"/>
              </a:lnSpc>
              <a:spcBef>
                <a:spcPts val="500"/>
              </a:spcBef>
              <a:spcAft>
                <a:spcPts val="600"/>
              </a:spcAft>
              <a:buClr>
                <a:schemeClr val="accent6"/>
              </a:buClr>
              <a:buSzPct val="90000"/>
              <a:buFont typeface="Wingdings" panose="05000000000000000000" pitchFamily="2" charset="2"/>
              <a:buChar char="§"/>
              <a:defRPr sz="2400" b="1" u="sng">
                <a:solidFill>
                  <a:srgbClr val="FFFF00"/>
                </a:solidFill>
                <a:effectLst/>
                <a:latin typeface="Verdana" panose="020B0604030504040204" pitchFamily="34" charset="0"/>
              </a:defRPr>
            </a:lvl1pPr>
            <a:lvl2pPr marL="795338" indent="-338328" defTabSz="914400">
              <a:lnSpc>
                <a:spcPct val="120000"/>
              </a:lnSpc>
              <a:spcBef>
                <a:spcPts val="500"/>
              </a:spcBef>
              <a:spcAft>
                <a:spcPts val="600"/>
              </a:spcAft>
              <a:buClr>
                <a:schemeClr val="accent6"/>
              </a:buClr>
              <a:buSzPct val="90000"/>
              <a:buFont typeface="Wingdings" panose="05000000000000000000" pitchFamily="2" charset="2"/>
              <a:buChar char="§"/>
              <a:defRPr>
                <a:effectLst/>
              </a:defRPr>
            </a:lvl2pPr>
            <a:lvl3pPr marL="1258888" indent="-338328" defTabSz="914400">
              <a:lnSpc>
                <a:spcPct val="120000"/>
              </a:lnSpc>
              <a:spcBef>
                <a:spcPts val="500"/>
              </a:spcBef>
              <a:spcAft>
                <a:spcPts val="600"/>
              </a:spcAft>
              <a:buClr>
                <a:schemeClr val="accent6"/>
              </a:buClr>
              <a:buSzPct val="90000"/>
              <a:buFont typeface="Wingdings" panose="05000000000000000000" pitchFamily="2" charset="2"/>
              <a:buChar char="§"/>
              <a:defRPr sz="1600">
                <a:effectLst/>
              </a:defRPr>
            </a:lvl3pPr>
            <a:lvl4pPr marL="1709738" indent="-338328" defTabSz="914400">
              <a:lnSpc>
                <a:spcPct val="120000"/>
              </a:lnSpc>
              <a:spcBef>
                <a:spcPts val="500"/>
              </a:spcBef>
              <a:spcAft>
                <a:spcPts val="600"/>
              </a:spcAft>
              <a:buClr>
                <a:schemeClr val="accent6"/>
              </a:buClr>
              <a:buSzPct val="90000"/>
              <a:buFont typeface="Wingdings" panose="05000000000000000000" pitchFamily="2" charset="2"/>
              <a:buChar char="§"/>
              <a:defRPr sz="1400">
                <a:effectLst/>
              </a:defRPr>
            </a:lvl4pPr>
            <a:lvl5pPr marL="2173288" indent="-338328" defTabSz="914400">
              <a:lnSpc>
                <a:spcPct val="120000"/>
              </a:lnSpc>
              <a:spcBef>
                <a:spcPts val="500"/>
              </a:spcBef>
              <a:spcAft>
                <a:spcPts val="600"/>
              </a:spcAft>
              <a:buClr>
                <a:schemeClr val="accent6"/>
              </a:buClr>
              <a:buSzPct val="90000"/>
              <a:buFont typeface="Wingdings" panose="05000000000000000000" pitchFamily="2" charset="2"/>
              <a:buChar char="§"/>
              <a:defRPr sz="1200">
                <a:effectLst/>
              </a:defRPr>
            </a:lvl5pPr>
            <a:lvl6pPr marL="2642616" indent="-338328" defTabSz="914400">
              <a:lnSpc>
                <a:spcPct val="120000"/>
              </a:lnSpc>
              <a:spcBef>
                <a:spcPts val="500"/>
              </a:spcBef>
              <a:spcAft>
                <a:spcPts val="600"/>
              </a:spcAft>
              <a:buClr>
                <a:schemeClr val="accent6"/>
              </a:buClr>
              <a:buSzPct val="90000"/>
              <a:buFont typeface="Wingdings" panose="05000000000000000000" pitchFamily="2" charset="2"/>
              <a:buChar char="§"/>
              <a:defRPr sz="1200">
                <a:effectLst/>
              </a:defRPr>
            </a:lvl6pPr>
            <a:lvl7pPr marL="3108960" indent="-338328" defTabSz="914400">
              <a:lnSpc>
                <a:spcPct val="120000"/>
              </a:lnSpc>
              <a:spcBef>
                <a:spcPts val="500"/>
              </a:spcBef>
              <a:spcAft>
                <a:spcPts val="600"/>
              </a:spcAft>
              <a:buClr>
                <a:schemeClr val="accent6"/>
              </a:buClr>
              <a:buSzPct val="90000"/>
              <a:buFont typeface="Wingdings" panose="05000000000000000000" pitchFamily="2" charset="2"/>
              <a:buChar char="§"/>
              <a:defRPr sz="1200">
                <a:effectLst/>
              </a:defRPr>
            </a:lvl7pPr>
            <a:lvl8pPr marL="3575304" indent="-338328" defTabSz="914400">
              <a:lnSpc>
                <a:spcPct val="120000"/>
              </a:lnSpc>
              <a:spcBef>
                <a:spcPts val="500"/>
              </a:spcBef>
              <a:spcAft>
                <a:spcPts val="600"/>
              </a:spcAft>
              <a:buClr>
                <a:schemeClr val="accent6"/>
              </a:buClr>
              <a:buSzPct val="90000"/>
              <a:buFont typeface="Wingdings" panose="05000000000000000000" pitchFamily="2" charset="2"/>
              <a:buChar char="§"/>
              <a:defRPr sz="1200">
                <a:effectLst/>
              </a:defRPr>
            </a:lvl8pPr>
            <a:lvl9pPr marL="4041648" indent="-338328" defTabSz="914400">
              <a:lnSpc>
                <a:spcPct val="120000"/>
              </a:lnSpc>
              <a:spcBef>
                <a:spcPts val="500"/>
              </a:spcBef>
              <a:spcAft>
                <a:spcPts val="600"/>
              </a:spcAft>
              <a:buClr>
                <a:schemeClr val="accent6"/>
              </a:buClr>
              <a:buSzPct val="90000"/>
              <a:buFont typeface="Wingdings" panose="05000000000000000000" pitchFamily="2" charset="2"/>
              <a:buChar char="§"/>
              <a:defRPr sz="1200">
                <a:effectLst/>
              </a:defRPr>
            </a:lvl9pPr>
          </a:lstStyle>
          <a:p>
            <a:r>
              <a:rPr lang="en-US" altLang="en-US" sz="2200" b="0" u="none" dirty="0">
                <a:solidFill>
                  <a:schemeClr val="tx1"/>
                </a:solidFill>
                <a:ea typeface="Verdana" panose="020B0604030504040204" pitchFamily="34" charset="0"/>
                <a:cs typeface="Verdana" panose="020B0604030504040204" pitchFamily="34" charset="0"/>
              </a:rPr>
              <a:t>After </a:t>
            </a:r>
            <a:r>
              <a:rPr lang="en-US" altLang="en-US" sz="2200" dirty="0">
                <a:ea typeface="Verdana" panose="020B0604030504040204" pitchFamily="34" charset="0"/>
                <a:cs typeface="Verdana" panose="020B0604030504040204" pitchFamily="34" charset="0"/>
              </a:rPr>
              <a:t>King James II</a:t>
            </a:r>
            <a:r>
              <a:rPr lang="en-US" altLang="en-US" sz="2200" b="0" u="none" dirty="0">
                <a:solidFill>
                  <a:schemeClr val="tx1"/>
                </a:solidFill>
                <a:ea typeface="Verdana" panose="020B0604030504040204" pitchFamily="34" charset="0"/>
                <a:cs typeface="Verdana" panose="020B0604030504040204" pitchFamily="34" charset="0"/>
              </a:rPr>
              <a:t> was removed from the throne by Parliament, William and Mary began their rule of England. In 1689, William and Mary signed the </a:t>
            </a:r>
            <a:r>
              <a:rPr lang="en-US" altLang="en-US" sz="2200" dirty="0">
                <a:ea typeface="Verdana" panose="020B0604030504040204" pitchFamily="34" charset="0"/>
                <a:cs typeface="Verdana" panose="020B0604030504040204" pitchFamily="34" charset="0"/>
              </a:rPr>
              <a:t>English Bill of Rights</a:t>
            </a:r>
            <a:r>
              <a:rPr lang="en-US" altLang="en-US" sz="2200" b="0" u="none" dirty="0">
                <a:solidFill>
                  <a:schemeClr val="tx1"/>
                </a:solidFill>
                <a:ea typeface="Verdana" panose="020B0604030504040204" pitchFamily="34" charset="0"/>
                <a:cs typeface="Verdana" panose="020B0604030504040204" pitchFamily="34" charset="0"/>
              </a:rPr>
              <a:t>, which protected the rights of individuals in England as well as her colonies.</a:t>
            </a:r>
          </a:p>
          <a:p>
            <a:pPr lvl="1"/>
            <a:r>
              <a:rPr lang="en-US" altLang="en-US" b="0" u="none" dirty="0">
                <a:solidFill>
                  <a:schemeClr val="tx1"/>
                </a:solidFill>
                <a:latin typeface="Verdana" panose="020B0604030504040204" pitchFamily="34" charset="0"/>
                <a:ea typeface="Verdana" panose="020B0604030504040204" pitchFamily="34" charset="0"/>
                <a:cs typeface="Verdana" panose="020B0604030504040204" pitchFamily="34" charset="0"/>
              </a:rPr>
              <a:t>reaffirmed that anyone accused of a crime had the right to a </a:t>
            </a:r>
            <a:r>
              <a:rPr lang="en-US" altLang="en-US" b="0" u="sng" dirty="0">
                <a:solidFill>
                  <a:srgbClr val="FFFF00"/>
                </a:solidFill>
                <a:latin typeface="Verdana" panose="020B0604030504040204" pitchFamily="34" charset="0"/>
                <a:ea typeface="Verdana" panose="020B0604030504040204" pitchFamily="34" charset="0"/>
                <a:cs typeface="Verdana" panose="020B0604030504040204" pitchFamily="34" charset="0"/>
              </a:rPr>
              <a:t>trial by jury</a:t>
            </a:r>
          </a:p>
          <a:p>
            <a:pPr lvl="1"/>
            <a:r>
              <a:rPr lang="en-US" altLang="en-US" b="0" u="none" dirty="0">
                <a:solidFill>
                  <a:schemeClr val="tx1"/>
                </a:solidFill>
                <a:latin typeface="Verdana" panose="020B0604030504040204" pitchFamily="34" charset="0"/>
                <a:ea typeface="Verdana" panose="020B0604030504040204" pitchFamily="34" charset="0"/>
                <a:cs typeface="Verdana" panose="020B0604030504040204" pitchFamily="34" charset="0"/>
              </a:rPr>
              <a:t>it also outlawed </a:t>
            </a:r>
            <a:r>
              <a:rPr lang="en-US" altLang="en-US" b="0" u="sng" dirty="0">
                <a:solidFill>
                  <a:srgbClr val="FFFF00"/>
                </a:solidFill>
                <a:latin typeface="Verdana" panose="020B0604030504040204" pitchFamily="34" charset="0"/>
                <a:ea typeface="Verdana" panose="020B0604030504040204" pitchFamily="34" charset="0"/>
                <a:cs typeface="Verdana" panose="020B0604030504040204" pitchFamily="34" charset="0"/>
              </a:rPr>
              <a:t>cruel</a:t>
            </a:r>
            <a:r>
              <a:rPr lang="en-US" altLang="en-US" b="0" u="none"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b="1" u="sng" dirty="0">
                <a:solidFill>
                  <a:srgbClr val="FFFF00"/>
                </a:solidFill>
                <a:latin typeface="Verdana" panose="020B0604030504040204" pitchFamily="34" charset="0"/>
                <a:ea typeface="Verdana" panose="020B0604030504040204" pitchFamily="34" charset="0"/>
                <a:cs typeface="Verdana" panose="020B0604030504040204" pitchFamily="34" charset="0"/>
              </a:rPr>
              <a:t>unusual</a:t>
            </a:r>
            <a:r>
              <a:rPr lang="en-US" altLang="en-US" b="0" u="none" dirty="0">
                <a:solidFill>
                  <a:schemeClr val="tx1"/>
                </a:solidFill>
                <a:latin typeface="Verdana" panose="020B0604030504040204" pitchFamily="34" charset="0"/>
                <a:ea typeface="Verdana" panose="020B0604030504040204" pitchFamily="34" charset="0"/>
                <a:cs typeface="Verdana" panose="020B0604030504040204" pitchFamily="34" charset="0"/>
              </a:rPr>
              <a:t> punishments</a:t>
            </a:r>
          </a:p>
          <a:p>
            <a:pPr lvl="1"/>
            <a:r>
              <a:rPr lang="en-US" altLang="en-US" b="0" u="none" dirty="0">
                <a:solidFill>
                  <a:schemeClr val="tx1"/>
                </a:solidFill>
                <a:latin typeface="Verdana" panose="020B0604030504040204" pitchFamily="34" charset="0"/>
                <a:ea typeface="Verdana" panose="020B0604030504040204" pitchFamily="34" charset="0"/>
                <a:cs typeface="Verdana" panose="020B0604030504040204" pitchFamily="34" charset="0"/>
              </a:rPr>
              <a:t>provided for the right to </a:t>
            </a:r>
            <a:r>
              <a:rPr lang="en-US" altLang="en-US" b="1" u="sng" dirty="0">
                <a:solidFill>
                  <a:srgbClr val="FFFF00"/>
                </a:solidFill>
                <a:latin typeface="Verdana" panose="020B0604030504040204" pitchFamily="34" charset="0"/>
                <a:ea typeface="Verdana" panose="020B0604030504040204" pitchFamily="34" charset="0"/>
                <a:cs typeface="Verdana" panose="020B0604030504040204" pitchFamily="34" charset="0"/>
              </a:rPr>
              <a:t>bear arms</a:t>
            </a:r>
          </a:p>
          <a:p>
            <a:pPr lvl="1"/>
            <a:r>
              <a:rPr lang="en-US" altLang="en-US" b="0" u="none" dirty="0">
                <a:solidFill>
                  <a:schemeClr val="tx1"/>
                </a:solidFill>
                <a:latin typeface="Verdana" panose="020B0604030504040204" pitchFamily="34" charset="0"/>
                <a:ea typeface="Verdana" panose="020B0604030504040204" pitchFamily="34" charset="0"/>
                <a:cs typeface="Verdana" panose="020B0604030504040204" pitchFamily="34" charset="0"/>
              </a:rPr>
              <a:t>ruler could not raise taxes or raise an army without the </a:t>
            </a:r>
            <a:r>
              <a:rPr lang="en-US" altLang="en-US" b="1" u="sng" dirty="0">
                <a:solidFill>
                  <a:schemeClr val="tx1"/>
                </a:solidFill>
                <a:latin typeface="Verdana" panose="020B0604030504040204" pitchFamily="34" charset="0"/>
                <a:ea typeface="Verdana" panose="020B0604030504040204" pitchFamily="34" charset="0"/>
                <a:cs typeface="Verdana" panose="020B0604030504040204" pitchFamily="34" charset="0"/>
              </a:rPr>
              <a:t>approval</a:t>
            </a:r>
            <a:r>
              <a:rPr lang="en-US" altLang="en-US" b="0" u="none" dirty="0">
                <a:solidFill>
                  <a:schemeClr val="tx1"/>
                </a:solidFill>
                <a:latin typeface="Verdana" panose="020B0604030504040204" pitchFamily="34" charset="0"/>
                <a:ea typeface="Verdana" panose="020B0604030504040204" pitchFamily="34" charset="0"/>
                <a:cs typeface="Verdana" panose="020B0604030504040204" pitchFamily="34" charset="0"/>
              </a:rPr>
              <a:t> of Parliament. </a:t>
            </a:r>
          </a:p>
          <a:p>
            <a:r>
              <a:rPr lang="en-US" altLang="en-US" sz="2000" b="0" u="none" dirty="0">
                <a:solidFill>
                  <a:schemeClr val="tx1"/>
                </a:solidFill>
                <a:ea typeface="Verdana" panose="020B0604030504040204" pitchFamily="34" charset="0"/>
                <a:cs typeface="Verdana" panose="020B0604030504040204" pitchFamily="34" charset="0"/>
              </a:rPr>
              <a:t>These ideals are included in the </a:t>
            </a:r>
            <a:r>
              <a:rPr lang="en-US" altLang="en-US" sz="2000" dirty="0">
                <a:ea typeface="Verdana" panose="020B0604030504040204" pitchFamily="34" charset="0"/>
                <a:cs typeface="Verdana" panose="020B0604030504040204" pitchFamily="34" charset="0"/>
              </a:rPr>
              <a:t>Bill of Rights </a:t>
            </a:r>
            <a:r>
              <a:rPr lang="en-US" altLang="en-US" sz="2000" b="0" u="none" dirty="0">
                <a:solidFill>
                  <a:schemeClr val="tx1"/>
                </a:solidFill>
                <a:ea typeface="Verdana" panose="020B0604030504040204" pitchFamily="34" charset="0"/>
                <a:cs typeface="Verdana" panose="020B0604030504040204" pitchFamily="34" charset="0"/>
              </a:rPr>
              <a:t>attached to the </a:t>
            </a:r>
            <a:r>
              <a:rPr lang="en-US" altLang="en-US" sz="2000" dirty="0">
                <a:ea typeface="Verdana" panose="020B0604030504040204" pitchFamily="34" charset="0"/>
                <a:cs typeface="Verdana" panose="020B0604030504040204" pitchFamily="34" charset="0"/>
              </a:rPr>
              <a:t>American Constitution</a:t>
            </a:r>
            <a:r>
              <a:rPr lang="en-US" altLang="en-US" sz="2000" b="0" u="none" dirty="0">
                <a:solidFill>
                  <a:schemeClr val="tx1"/>
                </a:solidFill>
                <a:ea typeface="Verdana" panose="020B0604030504040204" pitchFamily="34" charset="0"/>
                <a:cs typeface="Verdana" panose="020B0604030504040204" pitchFamily="34" charset="0"/>
              </a:rPr>
              <a:t>.  As English citizens, colonists were protected by the bill.</a:t>
            </a:r>
          </a:p>
        </p:txBody>
      </p:sp>
    </p:spTree>
    <p:extLst>
      <p:ext uri="{BB962C8B-B14F-4D97-AF65-F5344CB8AC3E}">
        <p14:creationId xmlns:p14="http://schemas.microsoft.com/office/powerpoint/2010/main" val="54473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474" y="808056"/>
            <a:ext cx="9246665" cy="1077229"/>
          </a:xfrm>
        </p:spPr>
        <p:txBody>
          <a:bodyPr vert="horz" lIns="91440" tIns="45720" rIns="91440" bIns="45720" rtlCol="0" anchor="t">
            <a:normAutofit fontScale="90000"/>
          </a:bodyPr>
          <a:lstStyle/>
          <a:p>
            <a:r>
              <a:rPr lang="en-US" sz="5300" dirty="0">
                <a:latin typeface="Bernard MT Condensed" panose="02050806060905020404" pitchFamily="18" charset="0"/>
              </a:rPr>
              <a:t>The Declaration of Independence 1776</a:t>
            </a:r>
          </a:p>
        </p:txBody>
      </p:sp>
      <p:sp>
        <p:nvSpPr>
          <p:cNvPr id="3" name="Content Placeholder 2"/>
          <p:cNvSpPr>
            <a:spLocks noGrp="1"/>
          </p:cNvSpPr>
          <p:nvPr>
            <p:ph idx="1"/>
          </p:nvPr>
        </p:nvSpPr>
        <p:spPr>
          <a:xfrm>
            <a:off x="1155032" y="1467853"/>
            <a:ext cx="9962147" cy="5125451"/>
          </a:xfrm>
        </p:spPr>
        <p:txBody>
          <a:bodyPr vert="horz" lIns="91440" tIns="45720" rIns="91440" bIns="45720" rtlCol="0" anchor="ctr">
            <a:normAutofit/>
          </a:bodyPr>
          <a:lstStyle/>
          <a:p>
            <a:r>
              <a:rPr lang="en-US" sz="2200" dirty="0">
                <a:latin typeface="Verdana" panose="020B0604030504040204" pitchFamily="34" charset="0"/>
                <a:ea typeface="Verdana" panose="020B0604030504040204" pitchFamily="34" charset="0"/>
                <a:cs typeface="Verdana" panose="020B0604030504040204" pitchFamily="34" charset="0"/>
              </a:rPr>
              <a:t>The Declaration of Independence was drafted by </a:t>
            </a:r>
            <a:r>
              <a:rPr lang="en-US" sz="2200" b="1" u="sng" dirty="0">
                <a:solidFill>
                  <a:srgbClr val="FFFF00"/>
                </a:solidFill>
                <a:latin typeface="Verdana" panose="020B0604030504040204" pitchFamily="34" charset="0"/>
                <a:ea typeface="Verdana" panose="020B0604030504040204" pitchFamily="34" charset="0"/>
                <a:cs typeface="Verdana" panose="020B0604030504040204" pitchFamily="34" charset="0"/>
              </a:rPr>
              <a:t>Thomas Jefferson</a:t>
            </a:r>
            <a:r>
              <a:rPr lang="en-US" sz="2200" dirty="0">
                <a:latin typeface="Verdana" panose="020B0604030504040204" pitchFamily="34" charset="0"/>
                <a:ea typeface="Verdana" panose="020B0604030504040204" pitchFamily="34" charset="0"/>
                <a:cs typeface="Verdana" panose="020B0604030504040204" pitchFamily="34" charset="0"/>
              </a:rPr>
              <a:t>. The Continental Congress adopted the Declaration on </a:t>
            </a:r>
            <a:r>
              <a:rPr lang="en-US" sz="2200" b="1" u="sng" dirty="0">
                <a:solidFill>
                  <a:srgbClr val="FFFF00"/>
                </a:solidFill>
                <a:latin typeface="Verdana" panose="020B0604030504040204" pitchFamily="34" charset="0"/>
                <a:ea typeface="Verdana" panose="020B0604030504040204" pitchFamily="34" charset="0"/>
                <a:cs typeface="Verdana" panose="020B0604030504040204" pitchFamily="34" charset="0"/>
              </a:rPr>
              <a:t>July 4</a:t>
            </a:r>
            <a:r>
              <a:rPr lang="en-US" sz="2200" dirty="0">
                <a:latin typeface="Verdana" panose="020B0604030504040204" pitchFamily="34" charset="0"/>
                <a:ea typeface="Verdana" panose="020B0604030504040204" pitchFamily="34" charset="0"/>
                <a:cs typeface="Verdana" panose="020B0604030504040204" pitchFamily="34" charset="0"/>
              </a:rPr>
              <a:t>, 1776. The Declaration list the many </a:t>
            </a:r>
            <a:r>
              <a:rPr lang="en-US" sz="2200" b="1" u="sng" dirty="0">
                <a:solidFill>
                  <a:srgbClr val="FFFF00"/>
                </a:solidFill>
                <a:latin typeface="Verdana" panose="020B0604030504040204" pitchFamily="34" charset="0"/>
                <a:ea typeface="Verdana" panose="020B0604030504040204" pitchFamily="34" charset="0"/>
                <a:cs typeface="Verdana" panose="020B0604030504040204" pitchFamily="34" charset="0"/>
              </a:rPr>
              <a:t>grievances</a:t>
            </a:r>
            <a:r>
              <a:rPr lang="en-US" sz="2200" dirty="0">
                <a:latin typeface="Verdana" panose="020B0604030504040204" pitchFamily="34" charset="0"/>
                <a:ea typeface="Verdana" panose="020B0604030504040204" pitchFamily="34" charset="0"/>
                <a:cs typeface="Verdana" panose="020B0604030504040204" pitchFamily="34" charset="0"/>
              </a:rPr>
              <a:t> the colonists held against King George III, which included:</a:t>
            </a:r>
          </a:p>
          <a:p>
            <a:pPr lvl="1"/>
            <a:r>
              <a:rPr lang="en-US" sz="1900" dirty="0">
                <a:latin typeface="Verdana" panose="020B0604030504040204" pitchFamily="34" charset="0"/>
                <a:ea typeface="Verdana" panose="020B0604030504040204" pitchFamily="34" charset="0"/>
                <a:cs typeface="Verdana" panose="020B0604030504040204" pitchFamily="34" charset="0"/>
              </a:rPr>
              <a:t>Imposing </a:t>
            </a:r>
            <a:r>
              <a:rPr lang="en-US" sz="1900" b="1" u="sng" dirty="0">
                <a:solidFill>
                  <a:srgbClr val="FFFF00"/>
                </a:solidFill>
                <a:latin typeface="Verdana" panose="020B0604030504040204" pitchFamily="34" charset="0"/>
                <a:ea typeface="Verdana" panose="020B0604030504040204" pitchFamily="34" charset="0"/>
                <a:cs typeface="Verdana" panose="020B0604030504040204" pitchFamily="34" charset="0"/>
              </a:rPr>
              <a:t>taxes</a:t>
            </a:r>
            <a:r>
              <a:rPr lang="en-US" sz="1900" dirty="0">
                <a:latin typeface="Verdana" panose="020B0604030504040204" pitchFamily="34" charset="0"/>
                <a:ea typeface="Verdana" panose="020B0604030504040204" pitchFamily="34" charset="0"/>
                <a:cs typeface="Verdana" panose="020B0604030504040204" pitchFamily="34" charset="0"/>
              </a:rPr>
              <a:t> on us without our consent</a:t>
            </a:r>
          </a:p>
          <a:p>
            <a:pPr lvl="1"/>
            <a:r>
              <a:rPr lang="en-US" sz="1900" dirty="0">
                <a:latin typeface="Verdana" panose="020B0604030504040204" pitchFamily="34" charset="0"/>
                <a:ea typeface="Verdana" panose="020B0604030504040204" pitchFamily="34" charset="0"/>
                <a:cs typeface="Verdana" panose="020B0604030504040204" pitchFamily="34" charset="0"/>
              </a:rPr>
              <a:t>Government can’t take away “</a:t>
            </a:r>
            <a:r>
              <a:rPr lang="en-US" sz="1900" b="1" u="sng" dirty="0">
                <a:solidFill>
                  <a:srgbClr val="FFFF00"/>
                </a:solidFill>
                <a:latin typeface="Verdana" panose="020B0604030504040204" pitchFamily="34" charset="0"/>
                <a:ea typeface="Verdana" panose="020B0604030504040204" pitchFamily="34" charset="0"/>
                <a:cs typeface="Verdana" panose="020B0604030504040204" pitchFamily="34" charset="0"/>
              </a:rPr>
              <a:t>unalienable Rights</a:t>
            </a:r>
            <a:r>
              <a:rPr lang="en-US" sz="1900" dirty="0">
                <a:latin typeface="Verdana" panose="020B0604030504040204" pitchFamily="34" charset="0"/>
                <a:ea typeface="Verdana" panose="020B0604030504040204" pitchFamily="34" charset="0"/>
                <a:cs typeface="Verdana" panose="020B0604030504040204" pitchFamily="34" charset="0"/>
              </a:rPr>
              <a:t>  (Life, Liberty, and the Pursuit of Happiness.)”</a:t>
            </a:r>
          </a:p>
          <a:p>
            <a:pPr lvl="1"/>
            <a:r>
              <a:rPr lang="en-US" sz="1900" dirty="0">
                <a:latin typeface="Verdana" panose="020B0604030504040204" pitchFamily="34" charset="0"/>
                <a:ea typeface="Verdana" panose="020B0604030504040204" pitchFamily="34" charset="0"/>
                <a:cs typeface="Verdana" panose="020B0604030504040204" pitchFamily="34" charset="0"/>
              </a:rPr>
              <a:t>Declaring America </a:t>
            </a:r>
            <a:r>
              <a:rPr lang="en-US" sz="1900" b="1" u="sng" dirty="0">
                <a:solidFill>
                  <a:srgbClr val="FFFF00"/>
                </a:solidFill>
                <a:latin typeface="Verdana" panose="020B0604030504040204" pitchFamily="34" charset="0"/>
                <a:ea typeface="Verdana" panose="020B0604030504040204" pitchFamily="34" charset="0"/>
                <a:cs typeface="Verdana" panose="020B0604030504040204" pitchFamily="34" charset="0"/>
              </a:rPr>
              <a:t>free</a:t>
            </a:r>
            <a:r>
              <a:rPr lang="en-US" sz="1900" dirty="0">
                <a:latin typeface="Verdana" panose="020B0604030504040204" pitchFamily="34" charset="0"/>
                <a:ea typeface="Verdana" panose="020B0604030504040204" pitchFamily="34" charset="0"/>
                <a:cs typeface="Verdana" panose="020B0604030504040204" pitchFamily="34" charset="0"/>
              </a:rPr>
              <a:t> and </a:t>
            </a:r>
            <a:r>
              <a:rPr lang="en-US" sz="1900" b="1" u="sng" dirty="0">
                <a:solidFill>
                  <a:srgbClr val="FFFF00"/>
                </a:solidFill>
                <a:latin typeface="Verdana" panose="020B0604030504040204" pitchFamily="34" charset="0"/>
                <a:ea typeface="Verdana" panose="020B0604030504040204" pitchFamily="34" charset="0"/>
                <a:cs typeface="Verdana" panose="020B0604030504040204" pitchFamily="34" charset="0"/>
              </a:rPr>
              <a:t>independent</a:t>
            </a:r>
            <a:r>
              <a:rPr lang="en-US" sz="1900" dirty="0">
                <a:latin typeface="Verdana" panose="020B0604030504040204" pitchFamily="34" charset="0"/>
                <a:ea typeface="Verdana" panose="020B0604030504040204" pitchFamily="34" charset="0"/>
                <a:cs typeface="Verdana" panose="020B0604030504040204" pitchFamily="34" charset="0"/>
              </a:rPr>
              <a:t> states</a:t>
            </a:r>
          </a:p>
        </p:txBody>
      </p:sp>
    </p:spTree>
    <p:extLst>
      <p:ext uri="{BB962C8B-B14F-4D97-AF65-F5344CB8AC3E}">
        <p14:creationId xmlns:p14="http://schemas.microsoft.com/office/powerpoint/2010/main" val="140915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990" y="808056"/>
            <a:ext cx="8669150" cy="1077229"/>
          </a:xfrm>
        </p:spPr>
        <p:txBody>
          <a:bodyPr>
            <a:normAutofit fontScale="90000"/>
          </a:bodyPr>
          <a:lstStyle/>
          <a:p>
            <a:r>
              <a:rPr lang="en-US" sz="5300" dirty="0">
                <a:latin typeface="Bernard MT Condensed" panose="02050806060905020404" pitchFamily="18" charset="0"/>
              </a:rPr>
              <a:t>The Articles of Confederation 1781 </a:t>
            </a:r>
            <a:r>
              <a:rPr lang="en-US" dirty="0"/>
              <a:t/>
            </a:r>
            <a:br>
              <a:rPr lang="en-US" dirty="0"/>
            </a:br>
            <a:r>
              <a:rPr lang="en-US" dirty="0"/>
              <a:t> </a:t>
            </a:r>
            <a:br>
              <a:rPr lang="en-US" dirty="0"/>
            </a:br>
            <a:endParaRPr lang="en-US" dirty="0"/>
          </a:p>
        </p:txBody>
      </p:sp>
      <p:sp>
        <p:nvSpPr>
          <p:cNvPr id="3" name="Content Placeholder 2"/>
          <p:cNvSpPr>
            <a:spLocks noGrp="1"/>
          </p:cNvSpPr>
          <p:nvPr>
            <p:ph idx="1"/>
          </p:nvPr>
        </p:nvSpPr>
        <p:spPr>
          <a:xfrm>
            <a:off x="1347537" y="2052116"/>
            <a:ext cx="9222602" cy="3997828"/>
          </a:xfrm>
        </p:spPr>
        <p:txBody>
          <a:bodyPr vert="horz" lIns="91440" tIns="45720" rIns="91440" bIns="45720" rtlCol="0" anchor="ctr">
            <a:normAutofit fontScale="92500" lnSpcReduction="10000"/>
          </a:bodyPr>
          <a:lstStyle/>
          <a:p>
            <a:r>
              <a:rPr lang="en-US" sz="2400" dirty="0">
                <a:latin typeface="Verdana" panose="020B0604030504040204" pitchFamily="34" charset="0"/>
              </a:rPr>
              <a:t>In May of 1776 the </a:t>
            </a:r>
            <a:r>
              <a:rPr lang="en-US" sz="2400" b="1" u="sng" dirty="0">
                <a:solidFill>
                  <a:srgbClr val="FFFF00"/>
                </a:solidFill>
                <a:latin typeface="Verdana" panose="020B0604030504040204" pitchFamily="34" charset="0"/>
              </a:rPr>
              <a:t>Continental Congress </a:t>
            </a:r>
            <a:r>
              <a:rPr lang="en-US" sz="2400" dirty="0">
                <a:latin typeface="Verdana" panose="020B0604030504040204" pitchFamily="34" charset="0"/>
              </a:rPr>
              <a:t>asked the states to organize their governments and each move quickly to adopt a state constitution. The Continental Congress also appointed a committee to draw up plans for a new central government to coordinate the </a:t>
            </a:r>
            <a:r>
              <a:rPr lang="en-US" sz="2400" b="1" u="sng" dirty="0">
                <a:solidFill>
                  <a:srgbClr val="FFFF00"/>
                </a:solidFill>
                <a:latin typeface="Verdana" panose="020B0604030504040204" pitchFamily="34" charset="0"/>
              </a:rPr>
              <a:t>War for Independence</a:t>
            </a:r>
            <a:r>
              <a:rPr lang="en-US" sz="2400" dirty="0">
                <a:latin typeface="Verdana" panose="020B0604030504040204" pitchFamily="34" charset="0"/>
              </a:rPr>
              <a:t>.</a:t>
            </a:r>
          </a:p>
          <a:p>
            <a:r>
              <a:rPr lang="en-US" sz="2400" dirty="0">
                <a:latin typeface="Verdana" panose="020B0604030504040204" pitchFamily="34" charset="0"/>
              </a:rPr>
              <a:t>They wrote the </a:t>
            </a:r>
            <a:r>
              <a:rPr lang="en-US" sz="2400" b="1" u="sng" dirty="0">
                <a:solidFill>
                  <a:srgbClr val="FFFF00"/>
                </a:solidFill>
                <a:latin typeface="Verdana" panose="020B0604030504040204" pitchFamily="34" charset="0"/>
              </a:rPr>
              <a:t>Articles of Confederation</a:t>
            </a:r>
            <a:r>
              <a:rPr lang="en-US" sz="2400" dirty="0">
                <a:latin typeface="Verdana" panose="020B0604030504040204" pitchFamily="34" charset="0"/>
              </a:rPr>
              <a:t>, which created a league of independent states. Under the Articles of Congress had </a:t>
            </a:r>
            <a:r>
              <a:rPr lang="en-US" sz="2400" b="1" u="sng" dirty="0">
                <a:solidFill>
                  <a:srgbClr val="FFFF00"/>
                </a:solidFill>
                <a:latin typeface="Verdana" panose="020B0604030504040204" pitchFamily="34" charset="0"/>
              </a:rPr>
              <a:t>limited</a:t>
            </a:r>
            <a:r>
              <a:rPr lang="en-US" sz="2400" dirty="0">
                <a:latin typeface="Verdana" panose="020B0604030504040204" pitchFamily="34" charset="0"/>
              </a:rPr>
              <a:t> authority. Although the Articles had many weakness, Americans were able to </a:t>
            </a:r>
            <a:r>
              <a:rPr lang="en-US" sz="2400" b="1" u="sng" dirty="0">
                <a:solidFill>
                  <a:srgbClr val="FFFF00"/>
                </a:solidFill>
                <a:latin typeface="Verdana" panose="020B0604030504040204" pitchFamily="34" charset="0"/>
              </a:rPr>
              <a:t>win</a:t>
            </a:r>
            <a:r>
              <a:rPr lang="en-US" sz="2400" dirty="0">
                <a:latin typeface="Verdana" panose="020B0604030504040204" pitchFamily="34" charset="0"/>
              </a:rPr>
              <a:t> the war of Independence.</a:t>
            </a:r>
          </a:p>
        </p:txBody>
      </p:sp>
    </p:spTree>
    <p:extLst>
      <p:ext uri="{BB962C8B-B14F-4D97-AF65-F5344CB8AC3E}">
        <p14:creationId xmlns:p14="http://schemas.microsoft.com/office/powerpoint/2010/main" val="218393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0930131"/>
              </p:ext>
            </p:extLst>
          </p:nvPr>
        </p:nvGraphicFramePr>
        <p:xfrm>
          <a:off x="2385092" y="0"/>
          <a:ext cx="7132421" cy="6908128"/>
        </p:xfrm>
        <a:graphic>
          <a:graphicData uri="http://schemas.openxmlformats.org/drawingml/2006/table">
            <a:tbl>
              <a:tblPr/>
              <a:tblGrid>
                <a:gridCol w="3252866">
                  <a:extLst>
                    <a:ext uri="{9D8B030D-6E8A-4147-A177-3AD203B41FA5}">
                      <a16:colId xmlns:a16="http://schemas.microsoft.com/office/drawing/2014/main" val="2662404193"/>
                    </a:ext>
                  </a:extLst>
                </a:gridCol>
                <a:gridCol w="3879555">
                  <a:extLst>
                    <a:ext uri="{9D8B030D-6E8A-4147-A177-3AD203B41FA5}">
                      <a16:colId xmlns:a16="http://schemas.microsoft.com/office/drawing/2014/main" val="3670335419"/>
                    </a:ext>
                  </a:extLst>
                </a:gridCol>
              </a:tblGrid>
              <a:tr h="1174609">
                <a:tc>
                  <a:txBody>
                    <a:bodyPr/>
                    <a:lstStyle/>
                    <a:p>
                      <a:pPr marR="0" indent="0" algn="ctr" rtl="0">
                        <a:lnSpc>
                          <a:spcPct val="119000"/>
                        </a:lnSpc>
                        <a:spcBef>
                          <a:spcPts val="0"/>
                        </a:spcBef>
                        <a:spcAft>
                          <a:spcPts val="0"/>
                        </a:spcAft>
                      </a:pPr>
                      <a:r>
                        <a:rPr lang="en-US" sz="2000" kern="1400">
                          <a:ln>
                            <a:noFill/>
                          </a:ln>
                          <a:solidFill>
                            <a:srgbClr val="000000"/>
                          </a:solidFill>
                          <a:effectLst/>
                          <a:latin typeface="Arial" panose="020B0604020202020204" pitchFamily="34" charset="0"/>
                        </a:rPr>
                        <a:t> </a:t>
                      </a:r>
                      <a:endParaRPr lang="en-US" sz="9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b="1" kern="1200">
                          <a:ln>
                            <a:noFill/>
                          </a:ln>
                          <a:solidFill>
                            <a:srgbClr val="FFFFFF"/>
                          </a:solidFill>
                          <a:effectLst/>
                          <a:latin typeface="Calibri" panose="020F0502020204030204" pitchFamily="34" charset="0"/>
                        </a:rPr>
                        <a:t>No President </a:t>
                      </a:r>
                      <a:endParaRPr lang="en-US"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2000" kern="1400">
                          <a:ln>
                            <a:noFill/>
                          </a:ln>
                          <a:solidFill>
                            <a:srgbClr val="000000"/>
                          </a:solidFill>
                          <a:effectLst/>
                          <a:latin typeface="Arial" panose="020B0604020202020204" pitchFamily="34" charset="0"/>
                        </a:rPr>
                        <a:t> </a:t>
                      </a:r>
                      <a:endParaRPr lang="en-US" sz="900" kern="1400">
                        <a:ln>
                          <a:noFill/>
                        </a:ln>
                        <a:solidFill>
                          <a:srgbClr val="000000"/>
                        </a:solidFill>
                        <a:effectLst/>
                        <a:latin typeface="Calibri" panose="020F0502020204030204" pitchFamily="34" charset="0"/>
                      </a:endParaRPr>
                    </a:p>
                  </a:txBody>
                  <a:tcPr marL="94842" marR="94842" marT="47414" marB="4741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R="0" indent="0" algn="l" rtl="0">
                        <a:lnSpc>
                          <a:spcPct val="119000"/>
                        </a:lnSpc>
                        <a:spcBef>
                          <a:spcPts val="0"/>
                        </a:spcBef>
                        <a:spcAft>
                          <a:spcPts val="0"/>
                        </a:spcAft>
                      </a:pPr>
                      <a:r>
                        <a:rPr lang="en-US" sz="2000" kern="1400">
                          <a:ln>
                            <a:noFill/>
                          </a:ln>
                          <a:solidFill>
                            <a:srgbClr val="000000"/>
                          </a:solidFill>
                          <a:effectLst/>
                          <a:latin typeface="Arial" panose="020B0604020202020204" pitchFamily="34" charset="0"/>
                        </a:rPr>
                        <a:t> </a:t>
                      </a:r>
                      <a:endParaRPr lang="en-US" sz="9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1700" b="1" kern="1200">
                          <a:ln>
                            <a:noFill/>
                          </a:ln>
                          <a:solidFill>
                            <a:srgbClr val="FFFFFF"/>
                          </a:solidFill>
                          <a:effectLst/>
                          <a:latin typeface="Calibri" panose="020F0502020204030204" pitchFamily="34" charset="0"/>
                        </a:rPr>
                        <a:t>                         Weak Central Government</a:t>
                      </a:r>
                      <a:endParaRPr lang="en-US" sz="9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kern="1400">
                          <a:ln>
                            <a:noFill/>
                          </a:ln>
                          <a:solidFill>
                            <a:srgbClr val="000000"/>
                          </a:solidFill>
                          <a:effectLst/>
                          <a:latin typeface="Arial" panose="020B0604020202020204" pitchFamily="34" charset="0"/>
                        </a:rPr>
                        <a:t> </a:t>
                      </a:r>
                      <a:endParaRPr lang="en-US" sz="900" kern="1400">
                        <a:ln>
                          <a:noFill/>
                        </a:ln>
                        <a:solidFill>
                          <a:srgbClr val="000000"/>
                        </a:solidFill>
                        <a:effectLst/>
                        <a:latin typeface="Calibri" panose="020F0502020204030204" pitchFamily="34" charset="0"/>
                      </a:endParaRPr>
                    </a:p>
                  </a:txBody>
                  <a:tcPr marL="94842" marR="94842" marT="47414" marB="4741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645509643"/>
                  </a:ext>
                </a:extLst>
              </a:tr>
              <a:tr h="1894464">
                <a:tc>
                  <a:txBody>
                    <a:bodyPr/>
                    <a:lstStyle/>
                    <a:p>
                      <a:pPr marR="0" indent="0" algn="l" rtl="0">
                        <a:lnSpc>
                          <a:spcPct val="119000"/>
                        </a:lnSpc>
                        <a:spcBef>
                          <a:spcPts val="0"/>
                        </a:spcBef>
                        <a:spcAft>
                          <a:spcPts val="0"/>
                        </a:spcAft>
                      </a:pPr>
                      <a:r>
                        <a:rPr lang="en-US" sz="2000" kern="1400" dirty="0">
                          <a:ln>
                            <a:noFill/>
                          </a:ln>
                          <a:solidFill>
                            <a:srgbClr val="000000"/>
                          </a:solidFill>
                          <a:effectLst/>
                          <a:latin typeface="Arial" panose="020B0604020202020204" pitchFamily="34" charset="0"/>
                        </a:rPr>
                        <a:t> </a:t>
                      </a:r>
                      <a:endParaRPr lang="en-US" sz="9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b="1" kern="1200" dirty="0">
                          <a:ln>
                            <a:noFill/>
                          </a:ln>
                          <a:solidFill>
                            <a:srgbClr val="000000"/>
                          </a:solidFill>
                          <a:effectLst/>
                          <a:latin typeface="Calibri" panose="020F0502020204030204" pitchFamily="34" charset="0"/>
                        </a:rPr>
                        <a:t>Government </a:t>
                      </a:r>
                      <a:r>
                        <a:rPr lang="en-US" sz="2000" b="1" u="sng" kern="1200" dirty="0">
                          <a:ln>
                            <a:noFill/>
                          </a:ln>
                          <a:solidFill>
                            <a:srgbClr val="FF0000"/>
                          </a:solidFill>
                          <a:effectLst/>
                          <a:latin typeface="Calibri" panose="020F0502020204030204" pitchFamily="34" charset="0"/>
                        </a:rPr>
                        <a:t>can’t</a:t>
                      </a:r>
                      <a:r>
                        <a:rPr lang="en-US" sz="2000" b="1" kern="1200" dirty="0">
                          <a:ln>
                            <a:noFill/>
                          </a:ln>
                          <a:solidFill>
                            <a:srgbClr val="000000"/>
                          </a:solidFill>
                          <a:effectLst/>
                          <a:latin typeface="Calibri" panose="020F0502020204030204" pitchFamily="34" charset="0"/>
                        </a:rPr>
                        <a:t> tax</a:t>
                      </a:r>
                      <a:endParaRPr lang="en-US" sz="9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2000" kern="12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kern="1400" dirty="0">
                          <a:ln>
                            <a:noFill/>
                          </a:ln>
                          <a:solidFill>
                            <a:srgbClr val="000000"/>
                          </a:solidFill>
                          <a:effectLst/>
                          <a:latin typeface="Arial" panose="020B0604020202020204" pitchFamily="34" charset="0"/>
                        </a:rPr>
                        <a:t> </a:t>
                      </a:r>
                      <a:endParaRPr lang="en-US" sz="900" kern="1400" dirty="0">
                        <a:ln>
                          <a:noFill/>
                        </a:ln>
                        <a:solidFill>
                          <a:srgbClr val="000000"/>
                        </a:solidFill>
                        <a:effectLst/>
                        <a:latin typeface="Calibri" panose="020F0502020204030204" pitchFamily="34" charset="0"/>
                      </a:endParaRPr>
                    </a:p>
                  </a:txBody>
                  <a:tcPr marL="94842" marR="94842" marT="47414" marB="4741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indent="0" algn="l" rtl="0">
                        <a:lnSpc>
                          <a:spcPct val="119000"/>
                        </a:lnSpc>
                        <a:spcBef>
                          <a:spcPts val="0"/>
                        </a:spcBef>
                        <a:spcAft>
                          <a:spcPts val="0"/>
                        </a:spcAft>
                      </a:pPr>
                      <a:r>
                        <a:rPr lang="en-US" sz="2000" kern="1400" dirty="0">
                          <a:ln>
                            <a:noFill/>
                          </a:ln>
                          <a:solidFill>
                            <a:srgbClr val="000000"/>
                          </a:solidFill>
                          <a:effectLst/>
                          <a:latin typeface="Arial" panose="020B0604020202020204" pitchFamily="34" charset="0"/>
                        </a:rPr>
                        <a:t> </a:t>
                      </a:r>
                      <a:endParaRPr lang="en-US" sz="9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b="1" kern="1200" dirty="0">
                          <a:ln>
                            <a:noFill/>
                          </a:ln>
                          <a:solidFill>
                            <a:srgbClr val="000000"/>
                          </a:solidFill>
                          <a:effectLst/>
                          <a:latin typeface="Calibri" panose="020F0502020204030204" pitchFamily="34" charset="0"/>
                        </a:rPr>
                        <a:t>Can’t regulate </a:t>
                      </a:r>
                      <a:r>
                        <a:rPr lang="en-US" sz="2000" b="1" u="sng" kern="1200" dirty="0">
                          <a:ln>
                            <a:noFill/>
                          </a:ln>
                          <a:solidFill>
                            <a:srgbClr val="FF0000"/>
                          </a:solidFill>
                          <a:effectLst/>
                          <a:latin typeface="Calibri" panose="020F0502020204030204" pitchFamily="34" charset="0"/>
                        </a:rPr>
                        <a:t>trade</a:t>
                      </a:r>
                      <a:endParaRPr lang="en-US" sz="900" u="sng" kern="1400" dirty="0">
                        <a:ln>
                          <a:noFill/>
                        </a:ln>
                        <a:solidFill>
                          <a:srgbClr val="FF0000"/>
                        </a:solidFill>
                        <a:effectLst/>
                        <a:latin typeface="Calibri" panose="020F0502020204030204" pitchFamily="34" charset="0"/>
                      </a:endParaRPr>
                    </a:p>
                    <a:p>
                      <a:pPr marR="0" indent="0" algn="ctr" rtl="0">
                        <a:lnSpc>
                          <a:spcPct val="119000"/>
                        </a:lnSpc>
                        <a:spcBef>
                          <a:spcPts val="0"/>
                        </a:spcBef>
                        <a:spcAft>
                          <a:spcPts val="0"/>
                        </a:spcAft>
                      </a:pPr>
                      <a:r>
                        <a:rPr lang="en-US" sz="2000" b="1" kern="1200" dirty="0">
                          <a:ln>
                            <a:noFill/>
                          </a:ln>
                          <a:solidFill>
                            <a:srgbClr val="000000"/>
                          </a:solidFill>
                          <a:effectLst/>
                          <a:latin typeface="Calibri" panose="020F0502020204030204" pitchFamily="34" charset="0"/>
                        </a:rPr>
                        <a:t>(Between states)</a:t>
                      </a:r>
                      <a:endParaRPr lang="en-US" sz="9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2000" kern="12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2000" kern="1400" dirty="0">
                          <a:ln>
                            <a:noFill/>
                          </a:ln>
                          <a:solidFill>
                            <a:srgbClr val="000000"/>
                          </a:solidFill>
                          <a:effectLst/>
                          <a:latin typeface="Arial" panose="020B0604020202020204" pitchFamily="34" charset="0"/>
                        </a:rPr>
                        <a:t> </a:t>
                      </a:r>
                      <a:endParaRPr lang="en-US" sz="900" kern="1400" dirty="0">
                        <a:ln>
                          <a:noFill/>
                        </a:ln>
                        <a:solidFill>
                          <a:srgbClr val="000000"/>
                        </a:solidFill>
                        <a:effectLst/>
                        <a:latin typeface="Calibri" panose="020F0502020204030204" pitchFamily="34" charset="0"/>
                      </a:endParaRPr>
                    </a:p>
                  </a:txBody>
                  <a:tcPr marL="94842" marR="94842" marT="47414" marB="4741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518733606"/>
                  </a:ext>
                </a:extLst>
              </a:tr>
              <a:tr h="1534536">
                <a:tc>
                  <a:txBody>
                    <a:bodyPr/>
                    <a:lstStyle/>
                    <a:p>
                      <a:pPr marR="0" indent="0" algn="l" rtl="0">
                        <a:lnSpc>
                          <a:spcPct val="119000"/>
                        </a:lnSpc>
                        <a:spcBef>
                          <a:spcPts val="0"/>
                        </a:spcBef>
                        <a:spcAft>
                          <a:spcPts val="0"/>
                        </a:spcAft>
                      </a:pPr>
                      <a:r>
                        <a:rPr lang="en-US" sz="2000" kern="1400" dirty="0">
                          <a:ln>
                            <a:noFill/>
                          </a:ln>
                          <a:solidFill>
                            <a:srgbClr val="000000"/>
                          </a:solidFill>
                          <a:effectLst/>
                          <a:latin typeface="Arial" panose="020B0604020202020204" pitchFamily="34" charset="0"/>
                        </a:rPr>
                        <a:t> </a:t>
                      </a:r>
                      <a:endParaRPr lang="en-US" sz="9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b="1" kern="1200" dirty="0">
                          <a:ln>
                            <a:noFill/>
                          </a:ln>
                          <a:solidFill>
                            <a:srgbClr val="000000"/>
                          </a:solidFill>
                          <a:effectLst/>
                          <a:latin typeface="Calibri" panose="020F0502020204030204" pitchFamily="34" charset="0"/>
                        </a:rPr>
                        <a:t>No </a:t>
                      </a:r>
                      <a:r>
                        <a:rPr lang="en-US" sz="2000" b="1" u="sng" kern="1200" dirty="0">
                          <a:ln>
                            <a:noFill/>
                          </a:ln>
                          <a:solidFill>
                            <a:srgbClr val="FF0000"/>
                          </a:solidFill>
                          <a:effectLst/>
                          <a:latin typeface="Calibri" panose="020F0502020204030204" pitchFamily="34" charset="0"/>
                        </a:rPr>
                        <a:t>court</a:t>
                      </a:r>
                      <a:r>
                        <a:rPr lang="en-US" sz="2000" b="1" kern="1200" dirty="0">
                          <a:ln>
                            <a:noFill/>
                          </a:ln>
                          <a:solidFill>
                            <a:srgbClr val="000000"/>
                          </a:solidFill>
                          <a:effectLst/>
                          <a:latin typeface="Calibri" panose="020F0502020204030204" pitchFamily="34" charset="0"/>
                        </a:rPr>
                        <a:t> system</a:t>
                      </a:r>
                      <a:endParaRPr lang="en-US" sz="9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2000" kern="12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kern="1400" dirty="0">
                          <a:ln>
                            <a:noFill/>
                          </a:ln>
                          <a:solidFill>
                            <a:srgbClr val="000000"/>
                          </a:solidFill>
                          <a:effectLst/>
                          <a:latin typeface="Arial" panose="020B0604020202020204" pitchFamily="34" charset="0"/>
                        </a:rPr>
                        <a:t> </a:t>
                      </a:r>
                      <a:endParaRPr lang="en-US" sz="900" kern="1400" dirty="0">
                        <a:ln>
                          <a:noFill/>
                        </a:ln>
                        <a:solidFill>
                          <a:srgbClr val="000000"/>
                        </a:solidFill>
                        <a:effectLst/>
                        <a:latin typeface="Calibri" panose="020F0502020204030204" pitchFamily="34" charset="0"/>
                      </a:endParaRPr>
                    </a:p>
                  </a:txBody>
                  <a:tcPr marL="94842" marR="94842" marT="47414" marB="4741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indent="0" algn="l" rtl="0">
                        <a:lnSpc>
                          <a:spcPct val="119000"/>
                        </a:lnSpc>
                        <a:spcBef>
                          <a:spcPts val="0"/>
                        </a:spcBef>
                        <a:spcAft>
                          <a:spcPts val="0"/>
                        </a:spcAft>
                      </a:pPr>
                      <a:r>
                        <a:rPr lang="en-US" sz="2000" kern="1400" dirty="0">
                          <a:ln>
                            <a:noFill/>
                          </a:ln>
                          <a:solidFill>
                            <a:srgbClr val="000000"/>
                          </a:solidFill>
                          <a:effectLst/>
                          <a:latin typeface="Arial" panose="020B0604020202020204" pitchFamily="34" charset="0"/>
                        </a:rPr>
                        <a:t> </a:t>
                      </a:r>
                      <a:endParaRPr lang="en-US" sz="9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b="1" kern="1200" dirty="0">
                          <a:ln>
                            <a:noFill/>
                          </a:ln>
                          <a:solidFill>
                            <a:srgbClr val="000000"/>
                          </a:solidFill>
                          <a:effectLst/>
                          <a:latin typeface="Calibri" panose="020F0502020204030204" pitchFamily="34" charset="0"/>
                        </a:rPr>
                        <a:t>Government can’t raise an </a:t>
                      </a:r>
                      <a:r>
                        <a:rPr lang="en-US" sz="2000" b="1" u="sng" kern="1200" dirty="0">
                          <a:ln>
                            <a:noFill/>
                          </a:ln>
                          <a:solidFill>
                            <a:srgbClr val="FF0000"/>
                          </a:solidFill>
                          <a:effectLst/>
                          <a:latin typeface="Calibri" panose="020F0502020204030204" pitchFamily="34" charset="0"/>
                        </a:rPr>
                        <a:t>army</a:t>
                      </a:r>
                      <a:endParaRPr lang="en-US" sz="900" u="sng" kern="1400" dirty="0">
                        <a:ln>
                          <a:noFill/>
                        </a:ln>
                        <a:solidFill>
                          <a:srgbClr val="FF0000"/>
                        </a:solidFill>
                        <a:effectLst/>
                        <a:latin typeface="Calibri" panose="020F0502020204030204" pitchFamily="34" charset="0"/>
                      </a:endParaRPr>
                    </a:p>
                    <a:p>
                      <a:pPr marR="0" indent="0" algn="l" rtl="0">
                        <a:lnSpc>
                          <a:spcPct val="119000"/>
                        </a:lnSpc>
                        <a:spcBef>
                          <a:spcPts val="0"/>
                        </a:spcBef>
                        <a:spcAft>
                          <a:spcPts val="0"/>
                        </a:spcAft>
                      </a:pPr>
                      <a:r>
                        <a:rPr lang="en-US" sz="2000" kern="12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2000" kern="1400" dirty="0">
                          <a:ln>
                            <a:noFill/>
                          </a:ln>
                          <a:solidFill>
                            <a:srgbClr val="000000"/>
                          </a:solidFill>
                          <a:effectLst/>
                          <a:latin typeface="Arial" panose="020B0604020202020204" pitchFamily="34" charset="0"/>
                        </a:rPr>
                        <a:t> </a:t>
                      </a:r>
                      <a:endParaRPr lang="en-US" sz="900" kern="1400" dirty="0">
                        <a:ln>
                          <a:noFill/>
                        </a:ln>
                        <a:solidFill>
                          <a:srgbClr val="000000"/>
                        </a:solidFill>
                        <a:effectLst/>
                        <a:latin typeface="Calibri" panose="020F0502020204030204" pitchFamily="34" charset="0"/>
                      </a:endParaRPr>
                    </a:p>
                  </a:txBody>
                  <a:tcPr marL="94842" marR="94842" marT="47414" marB="4741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730395709"/>
                  </a:ext>
                </a:extLst>
              </a:tr>
              <a:tr h="2254391">
                <a:tc>
                  <a:txBody>
                    <a:bodyPr/>
                    <a:lstStyle/>
                    <a:p>
                      <a:pPr marR="0" indent="0" algn="l" rtl="0">
                        <a:lnSpc>
                          <a:spcPct val="119000"/>
                        </a:lnSpc>
                        <a:spcBef>
                          <a:spcPts val="0"/>
                        </a:spcBef>
                        <a:spcAft>
                          <a:spcPts val="0"/>
                        </a:spcAft>
                      </a:pPr>
                      <a:r>
                        <a:rPr lang="en-US" sz="2000" kern="1400" dirty="0">
                          <a:ln>
                            <a:noFill/>
                          </a:ln>
                          <a:solidFill>
                            <a:srgbClr val="000000"/>
                          </a:solidFill>
                          <a:effectLst/>
                          <a:latin typeface="Arial" panose="020B0604020202020204" pitchFamily="34" charset="0"/>
                        </a:rPr>
                        <a:t> </a:t>
                      </a:r>
                      <a:endParaRPr lang="en-US" sz="9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b="1" kern="1200" dirty="0">
                          <a:ln>
                            <a:noFill/>
                          </a:ln>
                          <a:solidFill>
                            <a:srgbClr val="000000"/>
                          </a:solidFill>
                          <a:effectLst/>
                          <a:latin typeface="Calibri" panose="020F0502020204030204" pitchFamily="34" charset="0"/>
                        </a:rPr>
                        <a:t>Changing Constitution Required</a:t>
                      </a:r>
                      <a:endParaRPr lang="en-US" sz="9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b="1" u="sng" kern="1200" dirty="0">
                          <a:ln>
                            <a:noFill/>
                          </a:ln>
                          <a:solidFill>
                            <a:srgbClr val="FF0000"/>
                          </a:solidFill>
                          <a:effectLst/>
                          <a:latin typeface="Calibri" panose="020F0502020204030204" pitchFamily="34" charset="0"/>
                        </a:rPr>
                        <a:t>Unanimous</a:t>
                      </a:r>
                      <a:r>
                        <a:rPr lang="en-US" sz="2000" b="1" kern="1200" dirty="0">
                          <a:ln>
                            <a:noFill/>
                          </a:ln>
                          <a:solidFill>
                            <a:srgbClr val="000000"/>
                          </a:solidFill>
                          <a:effectLst/>
                          <a:latin typeface="Calibri" panose="020F0502020204030204" pitchFamily="34" charset="0"/>
                        </a:rPr>
                        <a:t> Approval</a:t>
                      </a:r>
                      <a:endParaRPr lang="en-US" sz="9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2000" kern="12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kern="1400" dirty="0">
                          <a:ln>
                            <a:noFill/>
                          </a:ln>
                          <a:solidFill>
                            <a:srgbClr val="000000"/>
                          </a:solidFill>
                          <a:effectLst/>
                          <a:latin typeface="Arial" panose="020B0604020202020204" pitchFamily="34" charset="0"/>
                        </a:rPr>
                        <a:t> </a:t>
                      </a:r>
                      <a:endParaRPr lang="en-US" sz="900" kern="1400" dirty="0">
                        <a:ln>
                          <a:noFill/>
                        </a:ln>
                        <a:solidFill>
                          <a:srgbClr val="000000"/>
                        </a:solidFill>
                        <a:effectLst/>
                        <a:latin typeface="Calibri" panose="020F0502020204030204" pitchFamily="34" charset="0"/>
                      </a:endParaRPr>
                    </a:p>
                  </a:txBody>
                  <a:tcPr marL="94842" marR="94842" marT="47414" marB="4741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indent="0" algn="l" rtl="0">
                        <a:lnSpc>
                          <a:spcPct val="119000"/>
                        </a:lnSpc>
                        <a:spcBef>
                          <a:spcPts val="0"/>
                        </a:spcBef>
                        <a:spcAft>
                          <a:spcPts val="0"/>
                        </a:spcAft>
                      </a:pPr>
                      <a:r>
                        <a:rPr lang="en-US" sz="2000" kern="1400" dirty="0">
                          <a:ln>
                            <a:noFill/>
                          </a:ln>
                          <a:solidFill>
                            <a:srgbClr val="000000"/>
                          </a:solidFill>
                          <a:effectLst/>
                          <a:latin typeface="Arial" panose="020B0604020202020204" pitchFamily="34" charset="0"/>
                        </a:rPr>
                        <a:t> </a:t>
                      </a:r>
                      <a:endParaRPr lang="en-US" sz="9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b="1" kern="1200" dirty="0">
                          <a:ln>
                            <a:noFill/>
                          </a:ln>
                          <a:solidFill>
                            <a:srgbClr val="000000"/>
                          </a:solidFill>
                          <a:effectLst/>
                          <a:latin typeface="Calibri" panose="020F0502020204030204" pitchFamily="34" charset="0"/>
                        </a:rPr>
                        <a:t>Passing laws required </a:t>
                      </a:r>
                      <a:r>
                        <a:rPr lang="en-US" sz="2000" b="1" u="sng" kern="1200" dirty="0">
                          <a:ln>
                            <a:noFill/>
                          </a:ln>
                          <a:solidFill>
                            <a:srgbClr val="FF0000"/>
                          </a:solidFill>
                          <a:effectLst/>
                          <a:latin typeface="Calibri" panose="020F0502020204030204" pitchFamily="34" charset="0"/>
                        </a:rPr>
                        <a:t>9</a:t>
                      </a:r>
                      <a:r>
                        <a:rPr lang="en-US" sz="2000" b="1" kern="1200" dirty="0">
                          <a:ln>
                            <a:noFill/>
                          </a:ln>
                          <a:solidFill>
                            <a:srgbClr val="000000"/>
                          </a:solidFill>
                          <a:effectLst/>
                          <a:latin typeface="Calibri" panose="020F0502020204030204" pitchFamily="34" charset="0"/>
                        </a:rPr>
                        <a:t> of  13 states </a:t>
                      </a:r>
                      <a:r>
                        <a:rPr lang="en-US" sz="2000" b="1" u="sng" kern="1200" dirty="0">
                          <a:ln>
                            <a:noFill/>
                          </a:ln>
                          <a:solidFill>
                            <a:srgbClr val="FF0000"/>
                          </a:solidFill>
                          <a:effectLst/>
                          <a:latin typeface="Calibri" panose="020F0502020204030204" pitchFamily="34" charset="0"/>
                        </a:rPr>
                        <a:t>approval</a:t>
                      </a:r>
                      <a:r>
                        <a:rPr lang="en-US" sz="2000" b="1" kern="1200" dirty="0">
                          <a:ln>
                            <a:noFill/>
                          </a:ln>
                          <a:solidFill>
                            <a:srgbClr val="000000"/>
                          </a:solidFill>
                          <a:effectLst/>
                          <a:latin typeface="Calibri" panose="020F0502020204030204" pitchFamily="34" charset="0"/>
                        </a:rPr>
                        <a:t>.</a:t>
                      </a:r>
                      <a:endParaRPr lang="en-US" sz="9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2000" kern="1200" dirty="0">
                          <a:ln>
                            <a:noFill/>
                          </a:ln>
                          <a:solidFill>
                            <a:srgbClr val="000000"/>
                          </a:solidFill>
                          <a:effectLst/>
                          <a:latin typeface="Calibri" panose="020F0502020204030204" pitchFamily="34" charset="0"/>
                        </a:rPr>
                        <a:t> </a:t>
                      </a:r>
                      <a:endParaRPr lang="en-US" sz="9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2000" kern="1400" dirty="0">
                          <a:ln>
                            <a:noFill/>
                          </a:ln>
                          <a:solidFill>
                            <a:srgbClr val="000000"/>
                          </a:solidFill>
                          <a:effectLst/>
                          <a:latin typeface="Arial" panose="020B0604020202020204" pitchFamily="34" charset="0"/>
                        </a:rPr>
                        <a:t> </a:t>
                      </a:r>
                      <a:endParaRPr lang="en-US" sz="900" kern="1400" dirty="0">
                        <a:ln>
                          <a:noFill/>
                        </a:ln>
                        <a:solidFill>
                          <a:srgbClr val="000000"/>
                        </a:solidFill>
                        <a:effectLst/>
                        <a:latin typeface="Calibri" panose="020F0502020204030204" pitchFamily="34" charset="0"/>
                      </a:endParaRPr>
                    </a:p>
                  </a:txBody>
                  <a:tcPr marL="94842" marR="94842" marT="47414" marB="4741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974890167"/>
                  </a:ext>
                </a:extLst>
              </a:tr>
            </a:tbl>
          </a:graphicData>
        </a:graphic>
      </p:graphicFrame>
      <p:sp>
        <p:nvSpPr>
          <p:cNvPr id="3" name="Control 1"/>
          <p:cNvSpPr>
            <a:spLocks noChangeArrowheads="1" noChangeShapeType="1"/>
          </p:cNvSpPr>
          <p:nvPr/>
        </p:nvSpPr>
        <p:spPr bwMode="auto">
          <a:xfrm>
            <a:off x="1530816" y="2812981"/>
            <a:ext cx="10661184" cy="8293126"/>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2962415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6120</TotalTime>
  <Words>766</Words>
  <Application>Microsoft Office PowerPoint</Application>
  <PresentationFormat>Widescreen</PresentationFormat>
  <Paragraphs>95</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Bernard MT Condensed</vt:lpstr>
      <vt:lpstr>Broadway</vt:lpstr>
      <vt:lpstr>Calibri</vt:lpstr>
      <vt:lpstr>MS Shell Dlg 2</vt:lpstr>
      <vt:lpstr>Verdana</vt:lpstr>
      <vt:lpstr>Wingdings</vt:lpstr>
      <vt:lpstr>Wingdings 3</vt:lpstr>
      <vt:lpstr>Madison</vt:lpstr>
      <vt:lpstr>Roots of the  American Government</vt:lpstr>
      <vt:lpstr>The Magna Carta 1215</vt:lpstr>
      <vt:lpstr>Virginia in the House of 1619 Virginia House of Burgesses</vt:lpstr>
      <vt:lpstr>The Mayflower Compact 1620    </vt:lpstr>
      <vt:lpstr>1639 Fundamental Order of Connecticut</vt:lpstr>
      <vt:lpstr>The English Bill of Rights 1689</vt:lpstr>
      <vt:lpstr>The Declaration of Independence 1776</vt:lpstr>
      <vt:lpstr>The Articles of Confederation 1781    </vt:lpstr>
      <vt:lpstr>PowerPoint Presentation</vt:lpstr>
      <vt:lpstr>VIPs in developing American Government</vt:lpstr>
      <vt:lpstr>John Locke “unlocks the key to your rights” </vt:lpstr>
      <vt:lpstr>Baron Charles de Montesquieu</vt:lpstr>
      <vt:lpstr>Thomas Hooker Fundamental Orders of Connecticut</vt:lpstr>
      <vt:lpstr>William Blackstone English Expert on Rule of Law</vt:lpstr>
      <vt:lpstr>William Penn</vt:lpstr>
    </vt:vector>
  </TitlesOfParts>
  <Company>EMS-ISD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Roots of the  American Government</dc:title>
  <dc:creator>Amanda Miller</dc:creator>
  <cp:lastModifiedBy>Omar Chavira</cp:lastModifiedBy>
  <cp:revision>27</cp:revision>
  <dcterms:created xsi:type="dcterms:W3CDTF">2018-01-05T18:40:43Z</dcterms:created>
  <dcterms:modified xsi:type="dcterms:W3CDTF">2018-01-16T15:46:37Z</dcterms:modified>
</cp:coreProperties>
</file>