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20" r:id="rId3"/>
  </p:sldMasterIdLst>
  <p:notesMasterIdLst>
    <p:notesMasterId r:id="rId40"/>
  </p:notesMasterIdLst>
  <p:sldIdLst>
    <p:sldId id="256" r:id="rId4"/>
    <p:sldId id="281" r:id="rId5"/>
    <p:sldId id="265" r:id="rId6"/>
    <p:sldId id="295" r:id="rId7"/>
    <p:sldId id="257" r:id="rId8"/>
    <p:sldId id="258" r:id="rId9"/>
    <p:sldId id="259" r:id="rId10"/>
    <p:sldId id="260" r:id="rId11"/>
    <p:sldId id="261" r:id="rId12"/>
    <p:sldId id="296" r:id="rId13"/>
    <p:sldId id="297" r:id="rId14"/>
    <p:sldId id="262" r:id="rId15"/>
    <p:sldId id="263"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9" r:id="rId32"/>
    <p:sldId id="298" r:id="rId33"/>
    <p:sldId id="283" r:id="rId34"/>
    <p:sldId id="284" r:id="rId35"/>
    <p:sldId id="285" r:id="rId36"/>
    <p:sldId id="286" r:id="rId37"/>
    <p:sldId id="288" r:id="rId38"/>
    <p:sldId id="28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50" autoAdjust="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B91B92-D07B-4712-8BAD-AFCC30503F06}" type="datetimeFigureOut">
              <a:rPr lang="en-US" smtClean="0"/>
              <a:t>8/18/2017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491145-F1C4-4223-B3E5-D26B56A7A41B}" type="slidenum">
              <a:rPr lang="en-US" smtClean="0"/>
              <a:t>‹#›</a:t>
            </a:fld>
            <a:endParaRPr lang="en-US" dirty="0"/>
          </a:p>
        </p:txBody>
      </p:sp>
    </p:spTree>
    <p:extLst>
      <p:ext uri="{BB962C8B-B14F-4D97-AF65-F5344CB8AC3E}">
        <p14:creationId xmlns:p14="http://schemas.microsoft.com/office/powerpoint/2010/main" val="3996714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491145-F1C4-4223-B3E5-D26B56A7A41B}" type="slidenum">
              <a:rPr lang="en-US" smtClean="0"/>
              <a:t>5</a:t>
            </a:fld>
            <a:endParaRPr lang="en-US"/>
          </a:p>
        </p:txBody>
      </p:sp>
    </p:spTree>
    <p:extLst>
      <p:ext uri="{BB962C8B-B14F-4D97-AF65-F5344CB8AC3E}">
        <p14:creationId xmlns:p14="http://schemas.microsoft.com/office/powerpoint/2010/main" val="4040565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807F157-4E47-4EEB-8347-277DEC764499}" type="datetimeFigureOut">
              <a:rPr lang="en-US" smtClean="0"/>
              <a:t>8/18/2017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7103F7C-A166-42BE-89AE-B108B5E50A6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103F7C-A166-42BE-89AE-B108B5E50A6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103F7C-A166-42BE-89AE-B108B5E50A62}"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57103F7C-A166-42BE-89AE-B108B5E50A62}"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103F7C-A166-42BE-89AE-B108B5E50A62}"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103F7C-A166-42BE-89AE-B108B5E50A62}"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103F7C-A166-42BE-89AE-B108B5E50A62}" type="slidenum">
              <a:rPr lang="en-US" smtClean="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103F7C-A166-42BE-89AE-B108B5E50A62}"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103F7C-A166-42BE-89AE-B108B5E50A62}"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103F7C-A166-42BE-89AE-B108B5E50A62}"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103F7C-A166-42BE-89AE-B108B5E50A6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103F7C-A166-42BE-89AE-B108B5E50A62}" type="slidenum">
              <a:rPr lang="en-US" smtClean="0"/>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103F7C-A166-42BE-89AE-B108B5E50A62}" type="slidenum">
              <a:rPr lang="en-US" smtClean="0"/>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103F7C-A166-42BE-89AE-B108B5E50A62}" type="slidenum">
              <a:rPr lang="en-US" smtClean="0"/>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103F7C-A166-42BE-89AE-B108B5E50A62}" type="slidenum">
              <a:rPr lang="en-US" smtClean="0"/>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103F7C-A166-42BE-89AE-B108B5E50A62}" type="slidenum">
              <a:rPr lang="en-US" smtClean="0"/>
              <a:t>‹#›</a:t>
            </a:fld>
            <a:endParaRPr lang="en-US" dirty="0"/>
          </a:p>
        </p:txBody>
      </p:sp>
    </p:spTree>
    <p:extLst>
      <p:ext uri="{BB962C8B-B14F-4D97-AF65-F5344CB8AC3E}">
        <p14:creationId xmlns:p14="http://schemas.microsoft.com/office/powerpoint/2010/main" val="2060521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103F7C-A166-42BE-89AE-B108B5E50A62}" type="slidenum">
              <a:rPr lang="en-US" smtClean="0"/>
              <a:t>‹#›</a:t>
            </a:fld>
            <a:endParaRPr lang="en-US" dirty="0"/>
          </a:p>
        </p:txBody>
      </p:sp>
    </p:spTree>
    <p:extLst>
      <p:ext uri="{BB962C8B-B14F-4D97-AF65-F5344CB8AC3E}">
        <p14:creationId xmlns:p14="http://schemas.microsoft.com/office/powerpoint/2010/main" val="2843759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103F7C-A166-42BE-89AE-B108B5E50A62}" type="slidenum">
              <a:rPr lang="en-US" smtClean="0"/>
              <a:t>‹#›</a:t>
            </a:fld>
            <a:endParaRPr lang="en-US" dirty="0"/>
          </a:p>
        </p:txBody>
      </p:sp>
    </p:spTree>
    <p:extLst>
      <p:ext uri="{BB962C8B-B14F-4D97-AF65-F5344CB8AC3E}">
        <p14:creationId xmlns:p14="http://schemas.microsoft.com/office/powerpoint/2010/main" val="1593010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103F7C-A166-42BE-89AE-B108B5E50A62}" type="slidenum">
              <a:rPr lang="en-US" smtClean="0"/>
              <a:t>‹#›</a:t>
            </a:fld>
            <a:endParaRPr lang="en-US" dirty="0"/>
          </a:p>
        </p:txBody>
      </p:sp>
    </p:spTree>
    <p:extLst>
      <p:ext uri="{BB962C8B-B14F-4D97-AF65-F5344CB8AC3E}">
        <p14:creationId xmlns:p14="http://schemas.microsoft.com/office/powerpoint/2010/main" val="2525041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103F7C-A166-42BE-89AE-B108B5E50A62}" type="slidenum">
              <a:rPr lang="en-US" smtClean="0"/>
              <a:t>‹#›</a:t>
            </a:fld>
            <a:endParaRPr lang="en-US" dirty="0"/>
          </a:p>
        </p:txBody>
      </p:sp>
    </p:spTree>
    <p:extLst>
      <p:ext uri="{BB962C8B-B14F-4D97-AF65-F5344CB8AC3E}">
        <p14:creationId xmlns:p14="http://schemas.microsoft.com/office/powerpoint/2010/main" val="2739020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103F7C-A166-42BE-89AE-B108B5E50A62}" type="slidenum">
              <a:rPr lang="en-US" smtClean="0"/>
              <a:t>‹#›</a:t>
            </a:fld>
            <a:endParaRPr lang="en-US" dirty="0"/>
          </a:p>
        </p:txBody>
      </p:sp>
    </p:spTree>
    <p:extLst>
      <p:ext uri="{BB962C8B-B14F-4D97-AF65-F5344CB8AC3E}">
        <p14:creationId xmlns:p14="http://schemas.microsoft.com/office/powerpoint/2010/main" val="9898977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103F7C-A166-42BE-89AE-B108B5E50A62}" type="slidenum">
              <a:rPr lang="en-US" smtClean="0"/>
              <a:t>‹#›</a:t>
            </a:fld>
            <a:endParaRPr lang="en-US" dirty="0"/>
          </a:p>
        </p:txBody>
      </p:sp>
    </p:spTree>
    <p:extLst>
      <p:ext uri="{BB962C8B-B14F-4D97-AF65-F5344CB8AC3E}">
        <p14:creationId xmlns:p14="http://schemas.microsoft.com/office/powerpoint/2010/main" val="3514901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103F7C-A166-42BE-89AE-B108B5E50A62}"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103F7C-A166-42BE-89AE-B108B5E50A62}" type="slidenum">
              <a:rPr lang="en-US" smtClean="0"/>
              <a:t>‹#›</a:t>
            </a:fld>
            <a:endParaRPr lang="en-US" dirty="0"/>
          </a:p>
        </p:txBody>
      </p:sp>
    </p:spTree>
    <p:extLst>
      <p:ext uri="{BB962C8B-B14F-4D97-AF65-F5344CB8AC3E}">
        <p14:creationId xmlns:p14="http://schemas.microsoft.com/office/powerpoint/2010/main" val="3312520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103F7C-A166-42BE-89AE-B108B5E50A62}" type="slidenum">
              <a:rPr lang="en-US" smtClean="0"/>
              <a:t>‹#›</a:t>
            </a:fld>
            <a:endParaRPr lang="en-US" dirty="0"/>
          </a:p>
        </p:txBody>
      </p:sp>
    </p:spTree>
    <p:extLst>
      <p:ext uri="{BB962C8B-B14F-4D97-AF65-F5344CB8AC3E}">
        <p14:creationId xmlns:p14="http://schemas.microsoft.com/office/powerpoint/2010/main" val="1479754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103F7C-A166-42BE-89AE-B108B5E50A62}" type="slidenum">
              <a:rPr lang="en-US" smtClean="0"/>
              <a:t>‹#›</a:t>
            </a:fld>
            <a:endParaRPr lang="en-US" dirty="0"/>
          </a:p>
        </p:txBody>
      </p:sp>
    </p:spTree>
    <p:extLst>
      <p:ext uri="{BB962C8B-B14F-4D97-AF65-F5344CB8AC3E}">
        <p14:creationId xmlns:p14="http://schemas.microsoft.com/office/powerpoint/2010/main" val="287455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103F7C-A166-42BE-89AE-B108B5E50A62}" type="slidenum">
              <a:rPr lang="en-US" smtClean="0"/>
              <a:t>‹#›</a:t>
            </a:fld>
            <a:endParaRPr lang="en-US" dirty="0"/>
          </a:p>
        </p:txBody>
      </p:sp>
    </p:spTree>
    <p:extLst>
      <p:ext uri="{BB962C8B-B14F-4D97-AF65-F5344CB8AC3E}">
        <p14:creationId xmlns:p14="http://schemas.microsoft.com/office/powerpoint/2010/main" val="483272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103F7C-A166-42BE-89AE-B108B5E50A62}" type="slidenum">
              <a:rPr lang="en-US" smtClean="0"/>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103F7C-A166-42BE-89AE-B108B5E50A6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103F7C-A166-42BE-89AE-B108B5E50A62}" type="slidenum">
              <a:rPr lang="en-US" smtClean="0"/>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7F157-4E47-4EEB-8347-277DEC764499}" type="datetimeFigureOut">
              <a:rPr lang="en-US" smtClean="0"/>
              <a:t>8/18/2017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103F7C-A166-42BE-89AE-B108B5E50A6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807F157-4E47-4EEB-8347-277DEC764499}" type="datetimeFigureOut">
              <a:rPr lang="en-US" smtClean="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103F7C-A166-42BE-89AE-B108B5E50A6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807F157-4E47-4EEB-8347-277DEC764499}" type="datetimeFigureOut">
              <a:rPr lang="en-US" smtClean="0"/>
              <a:t>8/18/2017</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7103F7C-A166-42BE-89AE-B108B5E50A62}"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807F157-4E47-4EEB-8347-277DEC764499}" type="datetimeFigureOut">
              <a:rPr lang="en-US" smtClean="0"/>
              <a:t>8/18/2017</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7103F7C-A166-42BE-89AE-B108B5E50A6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807F157-4E47-4EEB-8347-277DEC764499}" type="datetimeFigureOut">
              <a:rPr lang="en-US" smtClean="0"/>
              <a:t>8/18/2017</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7103F7C-A166-42BE-89AE-B108B5E50A6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7F157-4E47-4EEB-8347-277DEC764499}" type="datetimeFigureOut">
              <a:rPr lang="en-US" smtClean="0"/>
              <a:t>8/18/2017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03F7C-A166-42BE-89AE-B108B5E50A62}" type="slidenum">
              <a:rPr lang="en-US" smtClean="0"/>
              <a:t>‹#›</a:t>
            </a:fld>
            <a:endParaRPr lang="en-US" dirty="0"/>
          </a:p>
        </p:txBody>
      </p:sp>
    </p:spTree>
    <p:extLst>
      <p:ext uri="{BB962C8B-B14F-4D97-AF65-F5344CB8AC3E}">
        <p14:creationId xmlns:p14="http://schemas.microsoft.com/office/powerpoint/2010/main" val="226017579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Unit 1: Being a Historian..</a:t>
            </a:r>
            <a:br>
              <a:rPr lang="en-US" dirty="0" smtClean="0"/>
            </a:br>
            <a:r>
              <a:rPr lang="en-US" dirty="0" smtClean="0"/>
              <a:t>And Loving It!</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44128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52" y="685800"/>
            <a:ext cx="9085881"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531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76400"/>
            <a:ext cx="897135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3127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order in which events occurred compared to other events. </a:t>
            </a:r>
            <a:endParaRPr lang="en-US" dirty="0"/>
          </a:p>
        </p:txBody>
      </p:sp>
      <p:sp>
        <p:nvSpPr>
          <p:cNvPr id="2" name="Title 1"/>
          <p:cNvSpPr>
            <a:spLocks noGrp="1"/>
          </p:cNvSpPr>
          <p:nvPr>
            <p:ph type="title"/>
          </p:nvPr>
        </p:nvSpPr>
        <p:spPr/>
        <p:txBody>
          <a:bodyPr/>
          <a:lstStyle/>
          <a:p>
            <a:r>
              <a:rPr lang="en-US" dirty="0"/>
              <a:t>6</a:t>
            </a:r>
            <a:r>
              <a:rPr lang="en-US" dirty="0" smtClean="0"/>
              <a:t>. Relative Chronology</a:t>
            </a: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438400"/>
            <a:ext cx="2806152" cy="4154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742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period of time in which similar events occurred.</a:t>
            </a:r>
            <a:endParaRPr lang="en-US" dirty="0"/>
          </a:p>
        </p:txBody>
      </p:sp>
      <p:sp>
        <p:nvSpPr>
          <p:cNvPr id="2" name="Title 1"/>
          <p:cNvSpPr>
            <a:spLocks noGrp="1"/>
          </p:cNvSpPr>
          <p:nvPr>
            <p:ph type="title"/>
          </p:nvPr>
        </p:nvSpPr>
        <p:spPr/>
        <p:txBody>
          <a:bodyPr/>
          <a:lstStyle/>
          <a:p>
            <a:r>
              <a:rPr lang="en-US" dirty="0"/>
              <a:t>7</a:t>
            </a:r>
            <a:r>
              <a:rPr lang="en-US" dirty="0" smtClean="0"/>
              <a:t>. Era</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7533" y="3810000"/>
            <a:ext cx="4086225" cy="2527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08" y="2479940"/>
            <a:ext cx="4695825" cy="2355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865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581400"/>
          </a:xfrm>
        </p:spPr>
        <p:txBody>
          <a:bodyPr/>
          <a:lstStyle/>
          <a:p>
            <a:pPr marL="0" indent="0">
              <a:buNone/>
            </a:pPr>
            <a:r>
              <a:rPr lang="en-US" b="1" dirty="0" smtClean="0"/>
              <a:t>A primary source is a source of information that comes _______.</a:t>
            </a:r>
          </a:p>
          <a:p>
            <a:pPr marL="0" indent="0">
              <a:buNone/>
            </a:pPr>
            <a:r>
              <a:rPr lang="en-US" dirty="0" smtClean="0"/>
              <a:t>A.	From a history book</a:t>
            </a:r>
          </a:p>
          <a:p>
            <a:pPr marL="0" indent="0">
              <a:buNone/>
            </a:pPr>
            <a:r>
              <a:rPr lang="en-US" dirty="0" smtClean="0"/>
              <a:t>B.	From someone who is an expert on the 	subject or event</a:t>
            </a:r>
          </a:p>
          <a:p>
            <a:pPr marL="0" indent="0">
              <a:buNone/>
            </a:pPr>
            <a:r>
              <a:rPr lang="en-US" dirty="0" smtClean="0"/>
              <a:t>C.	Directly from the event</a:t>
            </a:r>
          </a:p>
          <a:p>
            <a:pPr marL="0" indent="0">
              <a:buNone/>
            </a:pPr>
            <a:r>
              <a:rPr lang="en-US" dirty="0" smtClean="0"/>
              <a:t>D.	Directly from a reliable source</a:t>
            </a:r>
            <a:endParaRPr lang="en-US" dirty="0"/>
          </a:p>
        </p:txBody>
      </p:sp>
      <p:sp>
        <p:nvSpPr>
          <p:cNvPr id="2" name="Title 1"/>
          <p:cNvSpPr>
            <a:spLocks noGrp="1"/>
          </p:cNvSpPr>
          <p:nvPr>
            <p:ph type="title"/>
          </p:nvPr>
        </p:nvSpPr>
        <p:spPr>
          <a:xfrm>
            <a:off x="457200" y="533400"/>
            <a:ext cx="8229600" cy="1143000"/>
          </a:xfrm>
        </p:spPr>
        <p:txBody>
          <a:bodyPr>
            <a:normAutofit fontScale="90000"/>
          </a:bodyPr>
          <a:lstStyle/>
          <a:p>
            <a:r>
              <a:rPr lang="en-US" dirty="0" smtClean="0"/>
              <a:t>Do this warm up question and then just chill for a minute..</a:t>
            </a:r>
            <a:endParaRPr lang="en-US" dirty="0"/>
          </a:p>
        </p:txBody>
      </p:sp>
    </p:spTree>
    <p:extLst>
      <p:ext uri="{BB962C8B-B14F-4D97-AF65-F5344CB8AC3E}">
        <p14:creationId xmlns:p14="http://schemas.microsoft.com/office/powerpoint/2010/main" val="17745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a:lnSpc>
                <a:spcPct val="115000"/>
              </a:lnSpc>
              <a:spcBef>
                <a:spcPts val="0"/>
              </a:spcBef>
              <a:spcAft>
                <a:spcPts val="1000"/>
              </a:spcAft>
            </a:pPr>
            <a:r>
              <a:rPr lang="en-US" b="1" dirty="0" smtClean="0">
                <a:effectLst/>
                <a:latin typeface="Bradley Hand ITC"/>
                <a:ea typeface="Calibri"/>
                <a:cs typeface="Times New Roman"/>
              </a:rPr>
              <a:t>Different sources of information offer us a unique look into the lives of people from a particular era. Since we are unable to be there ourselves, it is important that the information we get about the past is as accurate as possible. Primary sources give us the best chance of obtaining accurate information by avoiding exaggeration, bias and distortion.</a:t>
            </a:r>
            <a:endParaRPr lang="en-US" sz="2400" b="1" dirty="0">
              <a:ea typeface="Calibri"/>
              <a:cs typeface="Times New Roman"/>
            </a:endParaRPr>
          </a:p>
          <a:p>
            <a:endParaRPr lang="en-US" dirty="0"/>
          </a:p>
        </p:txBody>
      </p:sp>
      <p:sp>
        <p:nvSpPr>
          <p:cNvPr id="2" name="Title 1"/>
          <p:cNvSpPr>
            <a:spLocks noGrp="1"/>
          </p:cNvSpPr>
          <p:nvPr>
            <p:ph type="title"/>
          </p:nvPr>
        </p:nvSpPr>
        <p:spPr/>
        <p:txBody>
          <a:bodyPr>
            <a:normAutofit fontScale="90000"/>
          </a:bodyPr>
          <a:lstStyle/>
          <a:p>
            <a:r>
              <a:rPr lang="en-US" sz="3600" b="1" dirty="0"/>
              <a:t>Words of wisdom from Coach </a:t>
            </a:r>
            <a:r>
              <a:rPr lang="en-US" sz="3600" b="1" dirty="0" smtClean="0"/>
              <a:t>Chavira:</a:t>
            </a:r>
            <a:endParaRPr lang="en-US" sz="3600" dirty="0"/>
          </a:p>
        </p:txBody>
      </p:sp>
    </p:spTree>
    <p:extLst>
      <p:ext uri="{BB962C8B-B14F-4D97-AF65-F5344CB8AC3E}">
        <p14:creationId xmlns:p14="http://schemas.microsoft.com/office/powerpoint/2010/main" val="1942633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There’s 6 types of Primary Sources. It’s important that you are able to recognize the differences between Primary and Secondary!</a:t>
            </a:r>
            <a:endParaRPr lang="en-US" dirty="0"/>
          </a:p>
        </p:txBody>
      </p:sp>
      <p:sp>
        <p:nvSpPr>
          <p:cNvPr id="2" name="Title 1"/>
          <p:cNvSpPr>
            <a:spLocks noGrp="1"/>
          </p:cNvSpPr>
          <p:nvPr>
            <p:ph type="title"/>
          </p:nvPr>
        </p:nvSpPr>
        <p:spPr/>
        <p:txBody>
          <a:bodyPr/>
          <a:lstStyle/>
          <a:p>
            <a:r>
              <a:rPr lang="en-US" dirty="0" smtClean="0"/>
              <a:t>Types of Primary Sources</a:t>
            </a:r>
            <a:endParaRPr lang="en-US" dirty="0"/>
          </a:p>
        </p:txBody>
      </p:sp>
    </p:spTree>
    <p:extLst>
      <p:ext uri="{BB962C8B-B14F-4D97-AF65-F5344CB8AC3E}">
        <p14:creationId xmlns:p14="http://schemas.microsoft.com/office/powerpoint/2010/main" val="4074219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Printed publications include things like books, newspapers and magazines</a:t>
            </a:r>
            <a:endParaRPr lang="en-US" dirty="0"/>
          </a:p>
        </p:txBody>
      </p:sp>
      <p:sp>
        <p:nvSpPr>
          <p:cNvPr id="2" name="Title 1"/>
          <p:cNvSpPr>
            <a:spLocks noGrp="1"/>
          </p:cNvSpPr>
          <p:nvPr>
            <p:ph type="title"/>
          </p:nvPr>
        </p:nvSpPr>
        <p:spPr/>
        <p:txBody>
          <a:bodyPr/>
          <a:lstStyle/>
          <a:p>
            <a:r>
              <a:rPr lang="en-US" dirty="0" smtClean="0"/>
              <a:t>Printed Publications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0"/>
            <a:ext cx="2965851"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124200"/>
            <a:ext cx="2934861" cy="289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5261" y="3460486"/>
            <a:ext cx="2785306" cy="1949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4155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Songs and Poems express thoughts and beliefs</a:t>
            </a:r>
            <a:endParaRPr lang="en-US" dirty="0"/>
          </a:p>
        </p:txBody>
      </p:sp>
      <p:sp>
        <p:nvSpPr>
          <p:cNvPr id="2" name="Title 1"/>
          <p:cNvSpPr>
            <a:spLocks noGrp="1"/>
          </p:cNvSpPr>
          <p:nvPr>
            <p:ph type="title"/>
          </p:nvPr>
        </p:nvSpPr>
        <p:spPr/>
        <p:txBody>
          <a:bodyPr/>
          <a:lstStyle/>
          <a:p>
            <a:r>
              <a:rPr lang="en-US" dirty="0" smtClean="0"/>
              <a:t>Songs and Poems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43200"/>
            <a:ext cx="34290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5" descr="http://mokapu.k12.hi.us/images/students/musicnot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667000"/>
            <a:ext cx="4429125"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90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Visual Materials include things like artwork, pictures and videos</a:t>
            </a:r>
            <a:endParaRPr lang="en-US" dirty="0"/>
          </a:p>
        </p:txBody>
      </p:sp>
      <p:sp>
        <p:nvSpPr>
          <p:cNvPr id="2" name="Title 1"/>
          <p:cNvSpPr>
            <a:spLocks noGrp="1"/>
          </p:cNvSpPr>
          <p:nvPr>
            <p:ph type="title"/>
          </p:nvPr>
        </p:nvSpPr>
        <p:spPr/>
        <p:txBody>
          <a:bodyPr/>
          <a:lstStyle/>
          <a:p>
            <a:r>
              <a:rPr lang="en-US" dirty="0" smtClean="0"/>
              <a:t>Visual Materials</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63117"/>
            <a:ext cx="2362200" cy="2608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981" y="3471068"/>
            <a:ext cx="2946496" cy="2500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354650"/>
            <a:ext cx="2699971"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2545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By Friday, you should know:</a:t>
            </a:r>
          </a:p>
          <a:p>
            <a:pPr lvl="1"/>
            <a:r>
              <a:rPr lang="en-US" dirty="0" smtClean="0"/>
              <a:t>The </a:t>
            </a:r>
            <a:r>
              <a:rPr lang="en-US" dirty="0"/>
              <a:t>difference between a primary and secondary source..</a:t>
            </a:r>
          </a:p>
          <a:p>
            <a:pPr lvl="1"/>
            <a:r>
              <a:rPr lang="en-US" dirty="0"/>
              <a:t>Why primary sources are better..</a:t>
            </a:r>
          </a:p>
          <a:p>
            <a:pPr lvl="1"/>
            <a:r>
              <a:rPr lang="en-US" dirty="0" smtClean="0"/>
              <a:t>Some </a:t>
            </a:r>
            <a:r>
              <a:rPr lang="en-US" dirty="0"/>
              <a:t>examples of primary sources..</a:t>
            </a:r>
          </a:p>
          <a:p>
            <a:pPr lvl="1"/>
            <a:r>
              <a:rPr lang="en-US" dirty="0"/>
              <a:t>What an “era” is and why we use it..</a:t>
            </a:r>
          </a:p>
          <a:p>
            <a:endParaRPr lang="en-US" dirty="0"/>
          </a:p>
        </p:txBody>
      </p:sp>
      <p:sp>
        <p:nvSpPr>
          <p:cNvPr id="2" name="Title 1"/>
          <p:cNvSpPr>
            <a:spLocks noGrp="1"/>
          </p:cNvSpPr>
          <p:nvPr>
            <p:ph type="title"/>
          </p:nvPr>
        </p:nvSpPr>
        <p:spPr/>
        <p:txBody>
          <a:bodyPr/>
          <a:lstStyle/>
          <a:p>
            <a:r>
              <a:rPr lang="en-US" dirty="0" smtClean="0">
                <a:latin typeface="Algerian" panose="04020705040A02060702" pitchFamily="82" charset="0"/>
              </a:rPr>
              <a:t>Learning Targets</a:t>
            </a:r>
            <a:endParaRPr lang="en-US" dirty="0">
              <a:latin typeface="Algerian" panose="04020705040A02060702" pitchFamily="82" charset="0"/>
            </a:endParaRPr>
          </a:p>
        </p:txBody>
      </p:sp>
    </p:spTree>
    <p:extLst>
      <p:ext uri="{BB962C8B-B14F-4D97-AF65-F5344CB8AC3E}">
        <p14:creationId xmlns:p14="http://schemas.microsoft.com/office/powerpoint/2010/main" val="2937109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Oral history are things like interviews or first-hand accounts from people who were there</a:t>
            </a:r>
            <a:endParaRPr lang="en-US" dirty="0"/>
          </a:p>
        </p:txBody>
      </p:sp>
      <p:sp>
        <p:nvSpPr>
          <p:cNvPr id="2" name="Title 1"/>
          <p:cNvSpPr>
            <a:spLocks noGrp="1"/>
          </p:cNvSpPr>
          <p:nvPr>
            <p:ph type="title"/>
          </p:nvPr>
        </p:nvSpPr>
        <p:spPr/>
        <p:txBody>
          <a:bodyPr/>
          <a:lstStyle/>
          <a:p>
            <a:r>
              <a:rPr lang="en-US" dirty="0" smtClean="0"/>
              <a:t>Oral Histories</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124200"/>
            <a:ext cx="3390900" cy="3286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307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Personal records include things like diaries, journals and letters</a:t>
            </a:r>
            <a:endParaRPr lang="en-US" dirty="0"/>
          </a:p>
        </p:txBody>
      </p:sp>
      <p:sp>
        <p:nvSpPr>
          <p:cNvPr id="2" name="Title 1"/>
          <p:cNvSpPr>
            <a:spLocks noGrp="1"/>
          </p:cNvSpPr>
          <p:nvPr>
            <p:ph type="title"/>
          </p:nvPr>
        </p:nvSpPr>
        <p:spPr/>
        <p:txBody>
          <a:bodyPr/>
          <a:lstStyle/>
          <a:p>
            <a:r>
              <a:rPr lang="en-US" dirty="0" smtClean="0"/>
              <a:t>Personal Records</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54219"/>
            <a:ext cx="2491796" cy="297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223799"/>
            <a:ext cx="2838450" cy="273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223799"/>
            <a:ext cx="2862262" cy="257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7308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Artifacts include things like tools and pottery</a:t>
            </a:r>
            <a:endParaRPr lang="en-US" dirty="0"/>
          </a:p>
        </p:txBody>
      </p:sp>
      <p:sp>
        <p:nvSpPr>
          <p:cNvPr id="2" name="Title 1"/>
          <p:cNvSpPr>
            <a:spLocks noGrp="1"/>
          </p:cNvSpPr>
          <p:nvPr>
            <p:ph type="title"/>
          </p:nvPr>
        </p:nvSpPr>
        <p:spPr/>
        <p:txBody>
          <a:bodyPr/>
          <a:lstStyle/>
          <a:p>
            <a:r>
              <a:rPr lang="en-US" dirty="0" smtClean="0"/>
              <a:t>Artifacts</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276600"/>
            <a:ext cx="25146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3" name="Picture 5" descr="http://nativeamericans.phillipmartin.info/na_sw_potter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995612"/>
            <a:ext cx="3306171" cy="307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752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Work on your own for the next 5 minutes on the “Can you tell the difference?” activity. If you are working quietly, then I’ll allow you to work in partners for 5 minutes. We will then go over it together. I’ll pull popsicle sticks for answers so be prepared! </a:t>
            </a:r>
            <a:endParaRPr lang="en-US" dirty="0"/>
          </a:p>
        </p:txBody>
      </p:sp>
      <p:sp>
        <p:nvSpPr>
          <p:cNvPr id="2" name="Title 1"/>
          <p:cNvSpPr>
            <a:spLocks noGrp="1"/>
          </p:cNvSpPr>
          <p:nvPr>
            <p:ph type="title"/>
          </p:nvPr>
        </p:nvSpPr>
        <p:spPr/>
        <p:txBody>
          <a:bodyPr>
            <a:normAutofit fontScale="90000"/>
          </a:bodyPr>
          <a:lstStyle/>
          <a:p>
            <a:r>
              <a:rPr lang="en-US" dirty="0" smtClean="0"/>
              <a:t>Can you tell the difference activity</a:t>
            </a:r>
            <a:endParaRPr lang="en-US" dirty="0"/>
          </a:p>
        </p:txBody>
      </p:sp>
    </p:spTree>
    <p:extLst>
      <p:ext uri="{BB962C8B-B14F-4D97-AF65-F5344CB8AC3E}">
        <p14:creationId xmlns:p14="http://schemas.microsoft.com/office/powerpoint/2010/main" val="1582908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 era is a period of time in which similar events occur.</a:t>
            </a:r>
          </a:p>
          <a:p>
            <a:endParaRPr lang="en-US" dirty="0"/>
          </a:p>
          <a:p>
            <a:r>
              <a:rPr lang="en-US" dirty="0" smtClean="0"/>
              <a:t>What were some of the examples we thought of for eras that relate to you?</a:t>
            </a:r>
            <a:endParaRPr lang="en-US" dirty="0"/>
          </a:p>
        </p:txBody>
      </p:sp>
      <p:sp>
        <p:nvSpPr>
          <p:cNvPr id="2" name="Title 1"/>
          <p:cNvSpPr>
            <a:spLocks noGrp="1"/>
          </p:cNvSpPr>
          <p:nvPr>
            <p:ph type="title"/>
          </p:nvPr>
        </p:nvSpPr>
        <p:spPr/>
        <p:txBody>
          <a:bodyPr/>
          <a:lstStyle/>
          <a:p>
            <a:r>
              <a:rPr lang="en-US" dirty="0" smtClean="0"/>
              <a:t>Eras and Chronology</a:t>
            </a:r>
            <a:endParaRPr lang="en-US" dirty="0"/>
          </a:p>
        </p:txBody>
      </p:sp>
    </p:spTree>
    <p:extLst>
      <p:ext uri="{BB962C8B-B14F-4D97-AF65-F5344CB8AC3E}">
        <p14:creationId xmlns:p14="http://schemas.microsoft.com/office/powerpoint/2010/main" val="2834062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Take the next 3 minutes and try to think of some periods of time in your life that are grouped together by similar events. Some of them are still happening now! (ex: middle school era)</a:t>
            </a:r>
            <a:endParaRPr lang="en-US" dirty="0"/>
          </a:p>
        </p:txBody>
      </p:sp>
      <p:sp>
        <p:nvSpPr>
          <p:cNvPr id="2" name="Title 1"/>
          <p:cNvSpPr>
            <a:spLocks noGrp="1"/>
          </p:cNvSpPr>
          <p:nvPr>
            <p:ph type="title"/>
          </p:nvPr>
        </p:nvSpPr>
        <p:spPr/>
        <p:txBody>
          <a:bodyPr>
            <a:normAutofit fontScale="90000"/>
          </a:bodyPr>
          <a:lstStyle/>
          <a:p>
            <a:r>
              <a:rPr lang="en-US" dirty="0" smtClean="0"/>
              <a:t>Think of some eras in your own life</a:t>
            </a:r>
            <a:endParaRPr lang="en-US" dirty="0"/>
          </a:p>
        </p:txBody>
      </p:sp>
    </p:spTree>
    <p:extLst>
      <p:ext uri="{BB962C8B-B14F-4D97-AF65-F5344CB8AC3E}">
        <p14:creationId xmlns:p14="http://schemas.microsoft.com/office/powerpoint/2010/main" val="3889768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Remember, chronology is how we keep things in order. There are 2 basic kinds of chronology.</a:t>
            </a:r>
            <a:endParaRPr lang="en-US" dirty="0"/>
          </a:p>
        </p:txBody>
      </p:sp>
      <p:sp>
        <p:nvSpPr>
          <p:cNvPr id="2" name="Title 1"/>
          <p:cNvSpPr>
            <a:spLocks noGrp="1"/>
          </p:cNvSpPr>
          <p:nvPr>
            <p:ph type="title"/>
          </p:nvPr>
        </p:nvSpPr>
        <p:spPr/>
        <p:txBody>
          <a:bodyPr/>
          <a:lstStyle/>
          <a:p>
            <a:r>
              <a:rPr lang="en-US" dirty="0" smtClean="0"/>
              <a:t>Chronology</a:t>
            </a:r>
            <a:endParaRPr lang="en-US" dirty="0"/>
          </a:p>
        </p:txBody>
      </p:sp>
    </p:spTree>
    <p:extLst>
      <p:ext uri="{BB962C8B-B14F-4D97-AF65-F5344CB8AC3E}">
        <p14:creationId xmlns:p14="http://schemas.microsoft.com/office/powerpoint/2010/main" val="3274818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i="1" dirty="0"/>
              <a:t>When things are absolute, they do not change. Dates are absolute, so absolute chronology is kept in order by specific points in time, or dates.</a:t>
            </a:r>
            <a:endParaRPr lang="en-US" dirty="0"/>
          </a:p>
          <a:p>
            <a:endParaRPr lang="en-US" dirty="0"/>
          </a:p>
        </p:txBody>
      </p:sp>
      <p:sp>
        <p:nvSpPr>
          <p:cNvPr id="2" name="Title 1"/>
          <p:cNvSpPr>
            <a:spLocks noGrp="1"/>
          </p:cNvSpPr>
          <p:nvPr>
            <p:ph type="title"/>
          </p:nvPr>
        </p:nvSpPr>
        <p:spPr/>
        <p:txBody>
          <a:bodyPr/>
          <a:lstStyle/>
          <a:p>
            <a:r>
              <a:rPr lang="en-US" dirty="0" smtClean="0"/>
              <a:t>Absolute Chronology</a:t>
            </a:r>
            <a:endParaRPr lang="en-US" dirty="0"/>
          </a:p>
        </p:txBody>
      </p:sp>
    </p:spTree>
    <p:extLst>
      <p:ext uri="{BB962C8B-B14F-4D97-AF65-F5344CB8AC3E}">
        <p14:creationId xmlns:p14="http://schemas.microsoft.com/office/powerpoint/2010/main" val="3898644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i="1" dirty="0"/>
              <a:t>When things are relative, they depend on one another. Events are relative so relative chronology is kept by the order in which events happened.</a:t>
            </a:r>
            <a:endParaRPr lang="en-US" dirty="0"/>
          </a:p>
          <a:p>
            <a:endParaRPr lang="en-US" dirty="0"/>
          </a:p>
        </p:txBody>
      </p:sp>
      <p:sp>
        <p:nvSpPr>
          <p:cNvPr id="2" name="Title 1"/>
          <p:cNvSpPr>
            <a:spLocks noGrp="1"/>
          </p:cNvSpPr>
          <p:nvPr>
            <p:ph type="title"/>
          </p:nvPr>
        </p:nvSpPr>
        <p:spPr/>
        <p:txBody>
          <a:bodyPr/>
          <a:lstStyle/>
          <a:p>
            <a:r>
              <a:rPr lang="en-US" dirty="0" smtClean="0"/>
              <a:t>Relative Chronology</a:t>
            </a:r>
            <a:endParaRPr lang="en-US" dirty="0"/>
          </a:p>
        </p:txBody>
      </p:sp>
    </p:spTree>
    <p:extLst>
      <p:ext uri="{BB962C8B-B14F-4D97-AF65-F5344CB8AC3E}">
        <p14:creationId xmlns:p14="http://schemas.microsoft.com/office/powerpoint/2010/main" val="24262592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Answer the 5 questions about absolute and relative chronology. Try to think about if those events would need to be ordered by date or by the way the events fit together with each other!</a:t>
            </a:r>
            <a:endParaRPr lang="en-US" dirty="0"/>
          </a:p>
        </p:txBody>
      </p:sp>
      <p:sp>
        <p:nvSpPr>
          <p:cNvPr id="2" name="Title 1"/>
          <p:cNvSpPr>
            <a:spLocks noGrp="1"/>
          </p:cNvSpPr>
          <p:nvPr>
            <p:ph type="title"/>
          </p:nvPr>
        </p:nvSpPr>
        <p:spPr/>
        <p:txBody>
          <a:bodyPr/>
          <a:lstStyle/>
          <a:p>
            <a:r>
              <a:rPr lang="en-US" dirty="0" smtClean="0"/>
              <a:t>It’s all relative, right?</a:t>
            </a:r>
            <a:endParaRPr lang="en-US" dirty="0"/>
          </a:p>
        </p:txBody>
      </p:sp>
    </p:spTree>
    <p:extLst>
      <p:ext uri="{BB962C8B-B14F-4D97-AF65-F5344CB8AC3E}">
        <p14:creationId xmlns:p14="http://schemas.microsoft.com/office/powerpoint/2010/main" val="275061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uhaus 93" panose="04030905020B02020C02" pitchFamily="82" charset="0"/>
              </a:rPr>
              <a:t>Word </a:t>
            </a:r>
            <a:r>
              <a:rPr lang="en-US" dirty="0" err="1" smtClean="0">
                <a:latin typeface="Bauhaus 93" panose="04030905020B02020C02" pitchFamily="82" charset="0"/>
              </a:rPr>
              <a:t>Dogg</a:t>
            </a:r>
            <a:r>
              <a:rPr lang="en-US" dirty="0" smtClean="0">
                <a:latin typeface="Bauhaus 93" panose="04030905020B02020C02" pitchFamily="82" charset="0"/>
              </a:rPr>
              <a:t>?</a:t>
            </a:r>
            <a:endParaRPr lang="en-US" dirty="0">
              <a:latin typeface="Bauhaus 93" panose="04030905020B02020C02" pitchFamily="82" charset="0"/>
            </a:endParaRPr>
          </a:p>
        </p:txBody>
      </p:sp>
      <p:sp>
        <p:nvSpPr>
          <p:cNvPr id="3" name="Content Placeholder 2"/>
          <p:cNvSpPr>
            <a:spLocks noGrp="1"/>
          </p:cNvSpPr>
          <p:nvPr>
            <p:ph idx="1"/>
          </p:nvPr>
        </p:nvSpPr>
        <p:spPr>
          <a:xfrm>
            <a:off x="457200" y="1219200"/>
            <a:ext cx="8229600" cy="1752599"/>
          </a:xfrm>
        </p:spPr>
        <p:txBody>
          <a:bodyPr>
            <a:normAutofit fontScale="77500" lnSpcReduction="20000"/>
          </a:bodyPr>
          <a:lstStyle/>
          <a:p>
            <a:r>
              <a:rPr lang="en-US" dirty="0" smtClean="0"/>
              <a:t>Pretend Drake came to town this summer and did a concert at Cowboys Stadium. You didn’t get to go, but you want to know all about it! Try to think of all the ways you could possibly get information about the concert and put it in your </a:t>
            </a:r>
            <a:r>
              <a:rPr lang="en-US" dirty="0" err="1" smtClean="0"/>
              <a:t>Drizzy</a:t>
            </a:r>
            <a:r>
              <a:rPr lang="en-US" dirty="0" smtClean="0"/>
              <a:t> Drake thinking map.</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124199"/>
            <a:ext cx="4694237"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547533"/>
            <a:ext cx="4463679" cy="2664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59468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Flip to the next page and find the 2 timelines labeled relative and absolute chronology. You will be adding events to the timeline from your own life so I can get to know you better. </a:t>
            </a:r>
            <a:endParaRPr lang="en-US" dirty="0"/>
          </a:p>
          <a:p>
            <a:pPr lvl="1"/>
            <a:endParaRPr lang="en-US" dirty="0" smtClean="0"/>
          </a:p>
          <a:p>
            <a:pPr lvl="1"/>
            <a:r>
              <a:rPr lang="en-US" dirty="0" smtClean="0"/>
              <a:t>Relative will be ordered by the way events happened.</a:t>
            </a:r>
          </a:p>
          <a:p>
            <a:pPr lvl="1"/>
            <a:r>
              <a:rPr lang="en-US" dirty="0" smtClean="0"/>
              <a:t>Absolute will be ordered by date. (If you don’t know the exact date, then estimate.)</a:t>
            </a:r>
            <a:endParaRPr lang="en-US" dirty="0"/>
          </a:p>
        </p:txBody>
      </p:sp>
      <p:sp>
        <p:nvSpPr>
          <p:cNvPr id="3" name="Title 2"/>
          <p:cNvSpPr>
            <a:spLocks noGrp="1"/>
          </p:cNvSpPr>
          <p:nvPr>
            <p:ph type="title"/>
          </p:nvPr>
        </p:nvSpPr>
        <p:spPr/>
        <p:txBody>
          <a:bodyPr/>
          <a:lstStyle/>
          <a:p>
            <a:r>
              <a:rPr lang="en-US" dirty="0" smtClean="0"/>
              <a:t>Timeline Activity</a:t>
            </a:r>
            <a:endParaRPr lang="en-US" dirty="0"/>
          </a:p>
        </p:txBody>
      </p:sp>
    </p:spTree>
    <p:extLst>
      <p:ext uri="{BB962C8B-B14F-4D97-AF65-F5344CB8AC3E}">
        <p14:creationId xmlns:p14="http://schemas.microsoft.com/office/powerpoint/2010/main" val="14084300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Let’s check with our neighbors and see if we know our stuff</a:t>
            </a:r>
            <a:endParaRPr lang="en-US" dirty="0"/>
          </a:p>
        </p:txBody>
      </p:sp>
      <p:sp>
        <p:nvSpPr>
          <p:cNvPr id="2" name="Title 1"/>
          <p:cNvSpPr>
            <a:spLocks noGrp="1"/>
          </p:cNvSpPr>
          <p:nvPr>
            <p:ph type="title"/>
          </p:nvPr>
        </p:nvSpPr>
        <p:spPr/>
        <p:txBody>
          <a:bodyPr>
            <a:normAutofit fontScale="90000"/>
          </a:bodyPr>
          <a:lstStyle/>
          <a:p>
            <a:r>
              <a:rPr lang="en-US" dirty="0" smtClean="0"/>
              <a:t>Let’s Check Our Learning Targets!</a:t>
            </a:r>
            <a:endParaRPr lang="en-US" dirty="0"/>
          </a:p>
        </p:txBody>
      </p:sp>
    </p:spTree>
    <p:extLst>
      <p:ext uri="{BB962C8B-B14F-4D97-AF65-F5344CB8AC3E}">
        <p14:creationId xmlns:p14="http://schemas.microsoft.com/office/powerpoint/2010/main" val="16811894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71800"/>
            <a:ext cx="8229600" cy="3306763"/>
          </a:xfrm>
        </p:spPr>
        <p:txBody>
          <a:bodyPr/>
          <a:lstStyle/>
          <a:p>
            <a:pPr marL="457200" lvl="1" indent="0">
              <a:buNone/>
            </a:pPr>
            <a:r>
              <a:rPr lang="en-US" dirty="0" smtClean="0"/>
              <a:t>If you are not sure, you have 2 minutes to talk to a neighbor to get up to speed! I’m going to pull a popsicle stick for an answer so you better know it or find someone who does!</a:t>
            </a:r>
          </a:p>
          <a:p>
            <a:endParaRPr lang="en-US" dirty="0"/>
          </a:p>
        </p:txBody>
      </p:sp>
      <p:sp>
        <p:nvSpPr>
          <p:cNvPr id="2" name="Title 1"/>
          <p:cNvSpPr>
            <a:spLocks noGrp="1"/>
          </p:cNvSpPr>
          <p:nvPr>
            <p:ph type="title"/>
          </p:nvPr>
        </p:nvSpPr>
        <p:spPr>
          <a:xfrm>
            <a:off x="457200" y="990600"/>
            <a:ext cx="8229600" cy="1143000"/>
          </a:xfrm>
        </p:spPr>
        <p:txBody>
          <a:bodyPr>
            <a:normAutofit fontScale="90000"/>
          </a:bodyPr>
          <a:lstStyle/>
          <a:p>
            <a:r>
              <a:rPr lang="en-US" dirty="0" smtClean="0"/>
              <a:t>What is the difference between a primary and secondary source?</a:t>
            </a:r>
            <a:br>
              <a:rPr lang="en-US" dirty="0" smtClean="0"/>
            </a:br>
            <a:endParaRPr lang="en-US" dirty="0"/>
          </a:p>
        </p:txBody>
      </p:sp>
    </p:spTree>
    <p:extLst>
      <p:ext uri="{BB962C8B-B14F-4D97-AF65-F5344CB8AC3E}">
        <p14:creationId xmlns:p14="http://schemas.microsoft.com/office/powerpoint/2010/main" val="26426578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24200"/>
            <a:ext cx="8229600" cy="3001963"/>
          </a:xfrm>
        </p:spPr>
        <p:txBody>
          <a:bodyPr/>
          <a:lstStyle/>
          <a:p>
            <a:pPr marL="457200" lvl="1" indent="0">
              <a:buNone/>
            </a:pPr>
            <a:r>
              <a:rPr lang="en-US" dirty="0">
                <a:solidFill>
                  <a:prstClr val="black"/>
                </a:solidFill>
              </a:rPr>
              <a:t>If you are not sure, you have 2 minutes to talk to a neighbor to get up to speed! I’m going to pull a popsicle stick for an answer so you better know </a:t>
            </a:r>
            <a:r>
              <a:rPr lang="en-US" dirty="0" smtClean="0">
                <a:solidFill>
                  <a:prstClr val="black"/>
                </a:solidFill>
              </a:rPr>
              <a:t>it or find someone who does!</a:t>
            </a:r>
            <a:endParaRPr lang="en-US" dirty="0">
              <a:solidFill>
                <a:prstClr val="black"/>
              </a:solidFill>
            </a:endParaRPr>
          </a:p>
          <a:p>
            <a:endParaRPr lang="en-US" dirty="0"/>
          </a:p>
        </p:txBody>
      </p:sp>
      <p:sp>
        <p:nvSpPr>
          <p:cNvPr id="2" name="Title 1"/>
          <p:cNvSpPr>
            <a:spLocks noGrp="1"/>
          </p:cNvSpPr>
          <p:nvPr>
            <p:ph type="title"/>
          </p:nvPr>
        </p:nvSpPr>
        <p:spPr>
          <a:xfrm>
            <a:off x="457200" y="1066800"/>
            <a:ext cx="8229600" cy="1143000"/>
          </a:xfrm>
        </p:spPr>
        <p:txBody>
          <a:bodyPr>
            <a:noAutofit/>
          </a:bodyPr>
          <a:lstStyle/>
          <a:p>
            <a:pPr lvl="1" algn="ctr" rtl="0">
              <a:spcBef>
                <a:spcPct val="0"/>
              </a:spcBef>
            </a:pPr>
            <a:r>
              <a:rPr lang="en-US" sz="4000" dirty="0" smtClean="0"/>
              <a:t>Why are primary sources better that secondary sources?</a:t>
            </a:r>
            <a:br>
              <a:rPr lang="en-US" sz="4000" dirty="0" smtClean="0"/>
            </a:br>
            <a:endParaRPr lang="en-US" sz="4000" dirty="0"/>
          </a:p>
        </p:txBody>
      </p:sp>
    </p:spTree>
    <p:extLst>
      <p:ext uri="{BB962C8B-B14F-4D97-AF65-F5344CB8AC3E}">
        <p14:creationId xmlns:p14="http://schemas.microsoft.com/office/powerpoint/2010/main" val="2854505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24200"/>
            <a:ext cx="8229600" cy="3001963"/>
          </a:xfrm>
        </p:spPr>
        <p:txBody>
          <a:bodyPr/>
          <a:lstStyle/>
          <a:p>
            <a:pPr marL="457200" lvl="1" indent="0">
              <a:buNone/>
            </a:pPr>
            <a:r>
              <a:rPr lang="en-US" dirty="0">
                <a:solidFill>
                  <a:prstClr val="black"/>
                </a:solidFill>
              </a:rPr>
              <a:t>If you are not sure, you have 2 minutes to talk to a neighbor to get up to speed! I’m going to pull a popsicle stick for an answer so you better know </a:t>
            </a:r>
            <a:r>
              <a:rPr lang="en-US" dirty="0" smtClean="0">
                <a:solidFill>
                  <a:prstClr val="black"/>
                </a:solidFill>
              </a:rPr>
              <a:t>it or find someone who does!</a:t>
            </a:r>
            <a:endParaRPr lang="en-US" dirty="0">
              <a:solidFill>
                <a:prstClr val="black"/>
              </a:solidFill>
            </a:endParaRPr>
          </a:p>
          <a:p>
            <a:endParaRPr lang="en-US" dirty="0"/>
          </a:p>
        </p:txBody>
      </p:sp>
      <p:sp>
        <p:nvSpPr>
          <p:cNvPr id="2" name="Title 1"/>
          <p:cNvSpPr>
            <a:spLocks noGrp="1"/>
          </p:cNvSpPr>
          <p:nvPr>
            <p:ph type="title"/>
          </p:nvPr>
        </p:nvSpPr>
        <p:spPr>
          <a:xfrm>
            <a:off x="457200" y="1066800"/>
            <a:ext cx="8229600" cy="1143000"/>
          </a:xfrm>
        </p:spPr>
        <p:txBody>
          <a:bodyPr>
            <a:noAutofit/>
          </a:bodyPr>
          <a:lstStyle/>
          <a:p>
            <a:pPr lvl="1" algn="ctr" rtl="0">
              <a:spcBef>
                <a:spcPct val="0"/>
              </a:spcBef>
            </a:pPr>
            <a:r>
              <a:rPr lang="en-US" sz="4000" dirty="0" smtClean="0"/>
              <a:t>What are some examples of primary sources?</a:t>
            </a:r>
            <a:endParaRPr lang="en-US" sz="4000" dirty="0"/>
          </a:p>
        </p:txBody>
      </p:sp>
    </p:spTree>
    <p:extLst>
      <p:ext uri="{BB962C8B-B14F-4D97-AF65-F5344CB8AC3E}">
        <p14:creationId xmlns:p14="http://schemas.microsoft.com/office/powerpoint/2010/main" val="30897065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24200"/>
            <a:ext cx="8229600" cy="3001963"/>
          </a:xfrm>
        </p:spPr>
        <p:txBody>
          <a:bodyPr/>
          <a:lstStyle/>
          <a:p>
            <a:pPr marL="457200" lvl="1" indent="0">
              <a:buNone/>
            </a:pPr>
            <a:r>
              <a:rPr lang="en-US" dirty="0">
                <a:solidFill>
                  <a:prstClr val="black"/>
                </a:solidFill>
              </a:rPr>
              <a:t>If you are not sure, you have 2 minutes to talk to a neighbor to get up to speed! I’m going to pull a popsicle stick for an answer so you better know </a:t>
            </a:r>
            <a:r>
              <a:rPr lang="en-US" dirty="0" smtClean="0">
                <a:solidFill>
                  <a:prstClr val="black"/>
                </a:solidFill>
              </a:rPr>
              <a:t>it or find someone who does!</a:t>
            </a:r>
            <a:endParaRPr lang="en-US" dirty="0">
              <a:solidFill>
                <a:prstClr val="black"/>
              </a:solidFill>
            </a:endParaRPr>
          </a:p>
          <a:p>
            <a:endParaRPr lang="en-US" dirty="0"/>
          </a:p>
        </p:txBody>
      </p:sp>
      <p:sp>
        <p:nvSpPr>
          <p:cNvPr id="2" name="Title 1"/>
          <p:cNvSpPr>
            <a:spLocks noGrp="1"/>
          </p:cNvSpPr>
          <p:nvPr>
            <p:ph type="title"/>
          </p:nvPr>
        </p:nvSpPr>
        <p:spPr>
          <a:xfrm>
            <a:off x="457200" y="1066800"/>
            <a:ext cx="8229600" cy="1143000"/>
          </a:xfrm>
        </p:spPr>
        <p:txBody>
          <a:bodyPr>
            <a:noAutofit/>
          </a:bodyPr>
          <a:lstStyle/>
          <a:p>
            <a:pPr lvl="1" algn="ctr" rtl="0">
              <a:spcBef>
                <a:spcPct val="0"/>
              </a:spcBef>
            </a:pPr>
            <a:r>
              <a:rPr lang="en-US" sz="4000" dirty="0" smtClean="0"/>
              <a:t>Why do we group time into eras?</a:t>
            </a:r>
            <a:endParaRPr lang="en-US" sz="4000" dirty="0"/>
          </a:p>
        </p:txBody>
      </p:sp>
    </p:spTree>
    <p:extLst>
      <p:ext uri="{BB962C8B-B14F-4D97-AF65-F5344CB8AC3E}">
        <p14:creationId xmlns:p14="http://schemas.microsoft.com/office/powerpoint/2010/main" val="1577390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If you know all that stuff, then you survived and thrived during your first week of Texas History! </a:t>
            </a:r>
          </a:p>
          <a:p>
            <a:endParaRPr lang="en-US" dirty="0"/>
          </a:p>
          <a:p>
            <a:r>
              <a:rPr lang="en-US" dirty="0" smtClean="0"/>
              <a:t>Congratulations!</a:t>
            </a:r>
          </a:p>
          <a:p>
            <a:endParaRPr lang="en-US" dirty="0"/>
          </a:p>
          <a:p>
            <a:r>
              <a:rPr lang="en-US" dirty="0" smtClean="0"/>
              <a:t>If there’s some you’re not sure about, feel free to come ask me!</a:t>
            </a:r>
            <a:endParaRPr lang="en-US" dirty="0"/>
          </a:p>
        </p:txBody>
      </p:sp>
      <p:sp>
        <p:nvSpPr>
          <p:cNvPr id="2" name="Title 1"/>
          <p:cNvSpPr>
            <a:spLocks noGrp="1"/>
          </p:cNvSpPr>
          <p:nvPr>
            <p:ph type="title"/>
          </p:nvPr>
        </p:nvSpPr>
        <p:spPr/>
        <p:txBody>
          <a:bodyPr/>
          <a:lstStyle/>
          <a:p>
            <a:r>
              <a:rPr lang="en-US" dirty="0" smtClean="0"/>
              <a:t>You survived!</a:t>
            </a:r>
            <a:endParaRPr lang="en-US" dirty="0"/>
          </a:p>
        </p:txBody>
      </p:sp>
    </p:spTree>
    <p:extLst>
      <p:ext uri="{BB962C8B-B14F-4D97-AF65-F5344CB8AC3E}">
        <p14:creationId xmlns:p14="http://schemas.microsoft.com/office/powerpoint/2010/main" val="3614868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Vocab makes me smile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609600" y="2362200"/>
            <a:ext cx="3352800" cy="914400"/>
          </a:xfrm>
        </p:spPr>
        <p:txBody>
          <a:bodyPr/>
          <a:lstStyle/>
          <a:p>
            <a:r>
              <a:rPr lang="en-US" dirty="0" smtClean="0"/>
              <a:t>Unit 1 vocab</a:t>
            </a:r>
            <a:endParaRPr lang="en-US" dirty="0"/>
          </a:p>
        </p:txBody>
      </p:sp>
    </p:spTree>
    <p:extLst>
      <p:ext uri="{BB962C8B-B14F-4D97-AF65-F5344CB8AC3E}">
        <p14:creationId xmlns:p14="http://schemas.microsoft.com/office/powerpoint/2010/main" val="2387998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Provides direct </a:t>
            </a:r>
            <a:r>
              <a:rPr lang="en-US" dirty="0"/>
              <a:t>or firsthand evidence about an event, </a:t>
            </a:r>
            <a:r>
              <a:rPr lang="en-US" dirty="0" smtClean="0"/>
              <a:t>object or person.</a:t>
            </a:r>
            <a:endParaRPr lang="en-US" dirty="0"/>
          </a:p>
        </p:txBody>
      </p:sp>
      <p:sp>
        <p:nvSpPr>
          <p:cNvPr id="2" name="Title 1"/>
          <p:cNvSpPr>
            <a:spLocks noGrp="1"/>
          </p:cNvSpPr>
          <p:nvPr>
            <p:ph type="title"/>
          </p:nvPr>
        </p:nvSpPr>
        <p:spPr/>
        <p:txBody>
          <a:bodyPr/>
          <a:lstStyle/>
          <a:p>
            <a:r>
              <a:rPr lang="en-US" dirty="0" smtClean="0"/>
              <a:t>1. Primary Source</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85800" y="2819400"/>
            <a:ext cx="1681088"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082785"/>
            <a:ext cx="185737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819400"/>
            <a:ext cx="3190876" cy="239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1315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Provides information about an event after the event has already passed.</a:t>
            </a:r>
            <a:endParaRPr lang="en-US" dirty="0"/>
          </a:p>
        </p:txBody>
      </p:sp>
      <p:sp>
        <p:nvSpPr>
          <p:cNvPr id="2" name="Title 1"/>
          <p:cNvSpPr>
            <a:spLocks noGrp="1"/>
          </p:cNvSpPr>
          <p:nvPr>
            <p:ph type="title"/>
          </p:nvPr>
        </p:nvSpPr>
        <p:spPr/>
        <p:txBody>
          <a:bodyPr/>
          <a:lstStyle/>
          <a:p>
            <a:r>
              <a:rPr lang="en-US" dirty="0" smtClean="0"/>
              <a:t>2. Secondary Source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276600"/>
            <a:ext cx="333375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005667"/>
            <a:ext cx="2647950" cy="3001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9213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a:t>
            </a:r>
            <a:r>
              <a:rPr lang="en-US" dirty="0"/>
              <a:t>person or thing that </a:t>
            </a:r>
            <a:r>
              <a:rPr lang="en-US" dirty="0" smtClean="0"/>
              <a:t>makes an action happen</a:t>
            </a:r>
            <a:endParaRPr lang="en-US" dirty="0"/>
          </a:p>
        </p:txBody>
      </p:sp>
      <p:sp>
        <p:nvSpPr>
          <p:cNvPr id="2" name="Title 1"/>
          <p:cNvSpPr>
            <a:spLocks noGrp="1"/>
          </p:cNvSpPr>
          <p:nvPr>
            <p:ph type="title"/>
          </p:nvPr>
        </p:nvSpPr>
        <p:spPr/>
        <p:txBody>
          <a:bodyPr/>
          <a:lstStyle/>
          <a:p>
            <a:r>
              <a:rPr lang="en-US" dirty="0"/>
              <a:t>3</a:t>
            </a:r>
            <a:r>
              <a:rPr lang="en-US" dirty="0" smtClean="0"/>
              <a:t>. Cause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667000"/>
            <a:ext cx="4924425" cy="3697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8444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change that is the result of an action or cause</a:t>
            </a:r>
            <a:endParaRPr lang="en-US" dirty="0"/>
          </a:p>
        </p:txBody>
      </p:sp>
      <p:sp>
        <p:nvSpPr>
          <p:cNvPr id="2" name="Title 1"/>
          <p:cNvSpPr>
            <a:spLocks noGrp="1"/>
          </p:cNvSpPr>
          <p:nvPr>
            <p:ph type="title"/>
          </p:nvPr>
        </p:nvSpPr>
        <p:spPr/>
        <p:txBody>
          <a:bodyPr/>
          <a:lstStyle/>
          <a:p>
            <a:r>
              <a:rPr lang="en-US" dirty="0"/>
              <a:t>4</a:t>
            </a:r>
            <a:r>
              <a:rPr lang="en-US" dirty="0" smtClean="0"/>
              <a:t>. Effect</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252133"/>
            <a:ext cx="2743200" cy="4334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6959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time in which an event occurred independent of all other events.</a:t>
            </a:r>
            <a:endParaRPr lang="en-US" dirty="0"/>
          </a:p>
        </p:txBody>
      </p:sp>
      <p:sp>
        <p:nvSpPr>
          <p:cNvPr id="2" name="Title 1"/>
          <p:cNvSpPr>
            <a:spLocks noGrp="1"/>
          </p:cNvSpPr>
          <p:nvPr>
            <p:ph type="title"/>
          </p:nvPr>
        </p:nvSpPr>
        <p:spPr/>
        <p:txBody>
          <a:bodyPr/>
          <a:lstStyle/>
          <a:p>
            <a:r>
              <a:rPr lang="en-US" dirty="0"/>
              <a:t>5</a:t>
            </a:r>
            <a:r>
              <a:rPr lang="en-US" dirty="0" smtClean="0"/>
              <a:t>. Absolute Chronology</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819400"/>
            <a:ext cx="4419600" cy="3777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4400" y="3962400"/>
            <a:ext cx="2743200" cy="830997"/>
          </a:xfrm>
          <a:prstGeom prst="rect">
            <a:avLst/>
          </a:prstGeom>
          <a:noFill/>
        </p:spPr>
        <p:txBody>
          <a:bodyPr wrap="square" rtlCol="0">
            <a:spAutoFit/>
          </a:bodyPr>
          <a:lstStyle/>
          <a:p>
            <a:r>
              <a:rPr lang="en-US" sz="2400" b="1" dirty="0" smtClean="0"/>
              <a:t>Timeline of the Beatles hairstyles</a:t>
            </a:r>
            <a:endParaRPr lang="en-US" sz="2400" b="1" dirty="0"/>
          </a:p>
        </p:txBody>
      </p:sp>
    </p:spTree>
    <p:extLst>
      <p:ext uri="{BB962C8B-B14F-4D97-AF65-F5344CB8AC3E}">
        <p14:creationId xmlns:p14="http://schemas.microsoft.com/office/powerpoint/2010/main" val="26449129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1101</TotalTime>
  <Words>1013</Words>
  <Application>Microsoft Office PowerPoint</Application>
  <PresentationFormat>On-screen Show (4:3)</PresentationFormat>
  <Paragraphs>86</Paragraphs>
  <Slides>36</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36</vt:i4>
      </vt:variant>
    </vt:vector>
  </HeadingPairs>
  <TitlesOfParts>
    <vt:vector size="49" baseType="lpstr">
      <vt:lpstr>Algerian</vt:lpstr>
      <vt:lpstr>Arial</vt:lpstr>
      <vt:lpstr>Bauhaus 93</vt:lpstr>
      <vt:lpstr>Bradley Hand ITC</vt:lpstr>
      <vt:lpstr>Calibri</vt:lpstr>
      <vt:lpstr>Lucida Sans Unicode</vt:lpstr>
      <vt:lpstr>Times New Roman</vt:lpstr>
      <vt:lpstr>Verdana</vt:lpstr>
      <vt:lpstr>Wingdings 2</vt:lpstr>
      <vt:lpstr>Wingdings 3</vt:lpstr>
      <vt:lpstr>Concourse</vt:lpstr>
      <vt:lpstr>Aspect</vt:lpstr>
      <vt:lpstr>Office Theme</vt:lpstr>
      <vt:lpstr>Unit 1: Being a Historian.. And Loving It!</vt:lpstr>
      <vt:lpstr>Learning Targets</vt:lpstr>
      <vt:lpstr>Word Dogg?</vt:lpstr>
      <vt:lpstr>Vocab makes me smile :)</vt:lpstr>
      <vt:lpstr>1. Primary Source</vt:lpstr>
      <vt:lpstr>2. Secondary Source</vt:lpstr>
      <vt:lpstr>3. Cause</vt:lpstr>
      <vt:lpstr>4. Effect</vt:lpstr>
      <vt:lpstr>5. Absolute Chronology</vt:lpstr>
      <vt:lpstr>PowerPoint Presentation</vt:lpstr>
      <vt:lpstr>PowerPoint Presentation</vt:lpstr>
      <vt:lpstr>6. Relative Chronology</vt:lpstr>
      <vt:lpstr>7. Era</vt:lpstr>
      <vt:lpstr>Do this warm up question and then just chill for a minute..</vt:lpstr>
      <vt:lpstr>Words of wisdom from Coach Chavira:</vt:lpstr>
      <vt:lpstr>Types of Primary Sources</vt:lpstr>
      <vt:lpstr>Printed Publications</vt:lpstr>
      <vt:lpstr>Songs and Poems</vt:lpstr>
      <vt:lpstr>Visual Materials</vt:lpstr>
      <vt:lpstr>Oral Histories</vt:lpstr>
      <vt:lpstr>Personal Records</vt:lpstr>
      <vt:lpstr>Artifacts</vt:lpstr>
      <vt:lpstr>Can you tell the difference activity</vt:lpstr>
      <vt:lpstr>Eras and Chronology</vt:lpstr>
      <vt:lpstr>Think of some eras in your own life</vt:lpstr>
      <vt:lpstr>Chronology</vt:lpstr>
      <vt:lpstr>Absolute Chronology</vt:lpstr>
      <vt:lpstr>Relative Chronology</vt:lpstr>
      <vt:lpstr>It’s all relative, right?</vt:lpstr>
      <vt:lpstr>Timeline Activity</vt:lpstr>
      <vt:lpstr>Let’s Check Our Learning Targets!</vt:lpstr>
      <vt:lpstr>What is the difference between a primary and secondary source? </vt:lpstr>
      <vt:lpstr>Why are primary sources better that secondary sources? </vt:lpstr>
      <vt:lpstr>What are some examples of primary sources?</vt:lpstr>
      <vt:lpstr>Why do we group time into eras?</vt:lpstr>
      <vt:lpstr>You survived!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Vocab</dc:title>
  <dc:creator>Martin</dc:creator>
  <cp:lastModifiedBy>Omar Chavira</cp:lastModifiedBy>
  <cp:revision>26</cp:revision>
  <dcterms:created xsi:type="dcterms:W3CDTF">2014-06-12T18:52:56Z</dcterms:created>
  <dcterms:modified xsi:type="dcterms:W3CDTF">2017-08-18T14:49:42Z</dcterms:modified>
</cp:coreProperties>
</file>