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56" r:id="rId9"/>
    <p:sldMasterId id="2147483804" r:id="rId10"/>
    <p:sldMasterId id="2147483852" r:id="rId11"/>
    <p:sldMasterId id="2147483864" r:id="rId12"/>
  </p:sldMasterIdLst>
  <p:notesMasterIdLst>
    <p:notesMasterId r:id="rId116"/>
  </p:notesMasterIdLst>
  <p:sldIdLst>
    <p:sldId id="256" r:id="rId13"/>
    <p:sldId id="282" r:id="rId14"/>
    <p:sldId id="258" r:id="rId15"/>
    <p:sldId id="257" r:id="rId16"/>
    <p:sldId id="259" r:id="rId17"/>
    <p:sldId id="260" r:id="rId18"/>
    <p:sldId id="261" r:id="rId19"/>
    <p:sldId id="262" r:id="rId20"/>
    <p:sldId id="263" r:id="rId21"/>
    <p:sldId id="264" r:id="rId22"/>
    <p:sldId id="265" r:id="rId23"/>
    <p:sldId id="266" r:id="rId24"/>
    <p:sldId id="268" r:id="rId25"/>
    <p:sldId id="272" r:id="rId26"/>
    <p:sldId id="276" r:id="rId27"/>
    <p:sldId id="277" r:id="rId28"/>
    <p:sldId id="278" r:id="rId29"/>
    <p:sldId id="280" r:id="rId30"/>
    <p:sldId id="279" r:id="rId31"/>
    <p:sldId id="283" r:id="rId32"/>
    <p:sldId id="284" r:id="rId33"/>
    <p:sldId id="281" r:id="rId34"/>
    <p:sldId id="291" r:id="rId35"/>
    <p:sldId id="286" r:id="rId36"/>
    <p:sldId id="287" r:id="rId37"/>
    <p:sldId id="288" r:id="rId38"/>
    <p:sldId id="285" r:id="rId39"/>
    <p:sldId id="289" r:id="rId40"/>
    <p:sldId id="290" r:id="rId41"/>
    <p:sldId id="292" r:id="rId42"/>
    <p:sldId id="293" r:id="rId43"/>
    <p:sldId id="294" r:id="rId44"/>
    <p:sldId id="295" r:id="rId45"/>
    <p:sldId id="353" r:id="rId46"/>
    <p:sldId id="297" r:id="rId47"/>
    <p:sldId id="300" r:id="rId48"/>
    <p:sldId id="306" r:id="rId49"/>
    <p:sldId id="307" r:id="rId50"/>
    <p:sldId id="308" r:id="rId51"/>
    <p:sldId id="296" r:id="rId52"/>
    <p:sldId id="303" r:id="rId53"/>
    <p:sldId id="304" r:id="rId54"/>
    <p:sldId id="305" r:id="rId55"/>
    <p:sldId id="302" r:id="rId56"/>
    <p:sldId id="301" r:id="rId57"/>
    <p:sldId id="298" r:id="rId58"/>
    <p:sldId id="309" r:id="rId59"/>
    <p:sldId id="310" r:id="rId60"/>
    <p:sldId id="311" r:id="rId61"/>
    <p:sldId id="318" r:id="rId62"/>
    <p:sldId id="312" r:id="rId63"/>
    <p:sldId id="313" r:id="rId64"/>
    <p:sldId id="319" r:id="rId65"/>
    <p:sldId id="314" r:id="rId66"/>
    <p:sldId id="315" r:id="rId67"/>
    <p:sldId id="320" r:id="rId68"/>
    <p:sldId id="316" r:id="rId69"/>
    <p:sldId id="317" r:id="rId70"/>
    <p:sldId id="321" r:id="rId71"/>
    <p:sldId id="322" r:id="rId72"/>
    <p:sldId id="299"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50" r:id="rId100"/>
    <p:sldId id="351" r:id="rId101"/>
    <p:sldId id="354" r:id="rId102"/>
    <p:sldId id="352"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presProps" Target="presProps.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slide" Target="slides/slide98.xml"/><Relationship Id="rId115" Type="http://schemas.openxmlformats.org/officeDocument/2006/relationships/slide" Target="slides/slide103.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slide" Target="slides/slide101.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6159E1-C354-4E8D-8C07-17B115EDE015}" type="datetimeFigureOut">
              <a:rPr lang="en-US" smtClean="0"/>
              <a:t>8/29/2016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2EBC8-CA0F-480E-8559-BFC620647FFC}" type="slidenum">
              <a:rPr lang="en-US" smtClean="0"/>
              <a:t>‹#›</a:t>
            </a:fld>
            <a:endParaRPr lang="en-US"/>
          </a:p>
        </p:txBody>
      </p:sp>
    </p:spTree>
    <p:extLst>
      <p:ext uri="{BB962C8B-B14F-4D97-AF65-F5344CB8AC3E}">
        <p14:creationId xmlns:p14="http://schemas.microsoft.com/office/powerpoint/2010/main" val="11872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2EBC8-CA0F-480E-8559-BFC620647FFC}" type="slidenum">
              <a:rPr lang="en-US" smtClean="0"/>
              <a:t>85</a:t>
            </a:fld>
            <a:endParaRPr lang="en-US"/>
          </a:p>
        </p:txBody>
      </p:sp>
    </p:spTree>
    <p:extLst>
      <p:ext uri="{BB962C8B-B14F-4D97-AF65-F5344CB8AC3E}">
        <p14:creationId xmlns:p14="http://schemas.microsoft.com/office/powerpoint/2010/main" val="282226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30B69D-9FF7-44C3-90D9-F3D6BFE337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0DA-1226-4657-B822-6980A5A5C6CD}" type="slidenum">
              <a:rPr lang="en-US" smtClean="0"/>
              <a:t>‹#›</a:t>
            </a:fld>
            <a:endParaRPr lang="en-US"/>
          </a:p>
        </p:txBody>
      </p:sp>
    </p:spTree>
    <p:extLst>
      <p:ext uri="{BB962C8B-B14F-4D97-AF65-F5344CB8AC3E}">
        <p14:creationId xmlns:p14="http://schemas.microsoft.com/office/powerpoint/2010/main" val="197649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0B69D-9FF7-44C3-90D9-F3D6BFE337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0DA-1226-4657-B822-6980A5A5C6CD}" type="slidenum">
              <a:rPr lang="en-US" smtClean="0"/>
              <a:t>‹#›</a:t>
            </a:fld>
            <a:endParaRPr lang="en-US"/>
          </a:p>
        </p:txBody>
      </p:sp>
    </p:spTree>
    <p:extLst>
      <p:ext uri="{BB962C8B-B14F-4D97-AF65-F5344CB8AC3E}">
        <p14:creationId xmlns:p14="http://schemas.microsoft.com/office/powerpoint/2010/main" val="42895575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19009920"/>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2263315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3144942788"/>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6736417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479273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889294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4835331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289581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756789547"/>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7338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0B69D-9FF7-44C3-90D9-F3D6BFE337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0DA-1226-4657-B822-6980A5A5C6CD}" type="slidenum">
              <a:rPr lang="en-US" smtClean="0"/>
              <a:t>‹#›</a:t>
            </a:fld>
            <a:endParaRPr lang="en-US"/>
          </a:p>
        </p:txBody>
      </p:sp>
    </p:spTree>
    <p:extLst>
      <p:ext uri="{BB962C8B-B14F-4D97-AF65-F5344CB8AC3E}">
        <p14:creationId xmlns:p14="http://schemas.microsoft.com/office/powerpoint/2010/main" val="22732483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5385747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17" name="Slide Number Placeholder 16"/>
          <p:cNvSpPr>
            <a:spLocks noGrp="1"/>
          </p:cNvSpPr>
          <p:nvPr>
            <p:ph type="sldNum" sz="quarter" idx="11"/>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
        <p:nvSpPr>
          <p:cNvPr id="19" name="Footer Placeholder 18"/>
          <p:cNvSpPr>
            <a:spLocks noGrp="1"/>
          </p:cNvSpPr>
          <p:nvPr>
            <p:ph type="ftr" sz="quarter" idx="12"/>
          </p:nvPr>
        </p:nvSpPr>
        <p:spPr/>
        <p:txBody>
          <a:bodyPr/>
          <a:lstStyle/>
          <a:p>
            <a:endParaRPr lang="en-US">
              <a:solidFill>
                <a:prstClr val="white">
                  <a:tint val="9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2" name="Slide Number Placeholder 11"/>
          <p:cNvSpPr>
            <a:spLocks noGrp="1"/>
          </p:cNvSpPr>
          <p:nvPr>
            <p:ph type="sldNum" sz="quarter" idx="15"/>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3" name="Footer Placeholder 12"/>
          <p:cNvSpPr>
            <a:spLocks noGrp="1"/>
          </p:cNvSpPr>
          <p:nvPr>
            <p:ph type="ftr" sz="quarter" idx="16"/>
          </p:nvPr>
        </p:nvSpPr>
        <p:spPr/>
        <p:txBody>
          <a:bodyPr/>
          <a:lstStyle/>
          <a:p>
            <a:endParaRPr lang="en-US">
              <a:solidFill>
                <a:prstClr val="black">
                  <a:tint val="9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14" name="Slide Number Placeholder 13"/>
          <p:cNvSpPr>
            <a:spLocks noGrp="1"/>
          </p:cNvSpPr>
          <p:nvPr>
            <p:ph type="sldNum" sz="quarter" idx="11"/>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
        <p:nvSpPr>
          <p:cNvPr id="15" name="Footer Placeholder 14"/>
          <p:cNvSpPr>
            <a:spLocks noGrp="1"/>
          </p:cNvSpPr>
          <p:nvPr>
            <p:ph type="ftr" sz="quarter" idx="12"/>
          </p:nvPr>
        </p:nvSpPr>
        <p:spPr/>
        <p:txBody>
          <a:bodyPr/>
          <a:lstStyle/>
          <a:p>
            <a:endParaRPr lang="en-US">
              <a:solidFill>
                <a:prstClr val="white">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2" name="Slide Number Placeholder 11"/>
          <p:cNvSpPr>
            <a:spLocks noGrp="1"/>
          </p:cNvSpPr>
          <p:nvPr>
            <p:ph type="sldNum" sz="quarter" idx="16"/>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3" name="Footer Placeholder 12"/>
          <p:cNvSpPr>
            <a:spLocks noGrp="1"/>
          </p:cNvSpPr>
          <p:nvPr>
            <p:ph type="ftr" sz="quarter" idx="17"/>
          </p:nvPr>
        </p:nvSpPr>
        <p:spPr/>
        <p:txBody>
          <a:bodyPr/>
          <a:lstStyle/>
          <a:p>
            <a:endParaRPr lang="en-US">
              <a:solidFill>
                <a:prstClr val="black">
                  <a:tint val="95000"/>
                </a:prstClr>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2" name="Slide Number Placeholder 11"/>
          <p:cNvSpPr>
            <a:spLocks noGrp="1"/>
          </p:cNvSpPr>
          <p:nvPr>
            <p:ph type="sldNum" sz="quarter" idx="17"/>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3" name="Footer Placeholder 12"/>
          <p:cNvSpPr>
            <a:spLocks noGrp="1"/>
          </p:cNvSpPr>
          <p:nvPr>
            <p:ph type="ftr" sz="quarter" idx="18"/>
          </p:nvPr>
        </p:nvSpPr>
        <p:spPr/>
        <p:txBody>
          <a:bodyPr/>
          <a:lstStyle/>
          <a:p>
            <a:endParaRPr lang="en-US">
              <a:solidFill>
                <a:prstClr val="black">
                  <a:tint val="95000"/>
                </a:prstClr>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6" name="Slide Number Placeholder 15"/>
          <p:cNvSpPr>
            <a:spLocks noGrp="1"/>
          </p:cNvSpPr>
          <p:nvPr>
            <p:ph type="sldNum" sz="quarter" idx="11"/>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7" name="Footer Placeholder 16"/>
          <p:cNvSpPr>
            <a:spLocks noGrp="1"/>
          </p:cNvSpPr>
          <p:nvPr>
            <p:ph type="ftr" sz="quarter" idx="12"/>
          </p:nvPr>
        </p:nvSpPr>
        <p:spPr/>
        <p:txBody>
          <a:bodyPr/>
          <a:lstStyle/>
          <a:p>
            <a:endParaRPr lang="en-US">
              <a:solidFill>
                <a:prstClr val="black">
                  <a:tint val="9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8" name="Slide Number Placeholder 7"/>
          <p:cNvSpPr>
            <a:spLocks noGrp="1"/>
          </p:cNvSpPr>
          <p:nvPr>
            <p:ph type="sldNum" sz="quarter" idx="11"/>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9" name="Footer Placeholder 8"/>
          <p:cNvSpPr>
            <a:spLocks noGrp="1"/>
          </p:cNvSpPr>
          <p:nvPr>
            <p:ph type="ftr" sz="quarter" idx="12"/>
          </p:nvPr>
        </p:nvSpPr>
        <p:spPr/>
        <p:txBody>
          <a:bodyPr/>
          <a:lstStyle/>
          <a:p>
            <a:endParaRPr lang="en-US">
              <a:solidFill>
                <a:prstClr val="black">
                  <a:tint val="9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9" name="Slide Number Placeholder 18"/>
          <p:cNvSpPr>
            <a:spLocks noGrp="1"/>
          </p:cNvSpPr>
          <p:nvPr>
            <p:ph type="sldNum" sz="quarter" idx="16"/>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23" name="Footer Placeholder 22"/>
          <p:cNvSpPr>
            <a:spLocks noGrp="1"/>
          </p:cNvSpPr>
          <p:nvPr>
            <p:ph type="ftr" sz="quarter" idx="17"/>
          </p:nvPr>
        </p:nvSpPr>
        <p:spPr/>
        <p:txBody>
          <a:bodyPr/>
          <a:lstStyle/>
          <a:p>
            <a:endParaRPr lang="en-US">
              <a:solidFill>
                <a:prstClr val="black">
                  <a:tint val="9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5" name="Footer Placeholder 14"/>
          <p:cNvSpPr>
            <a:spLocks noGrp="1"/>
          </p:cNvSpPr>
          <p:nvPr>
            <p:ph type="ftr" sz="quarter" idx="16"/>
          </p:nvPr>
        </p:nvSpPr>
        <p:spPr>
          <a:xfrm>
            <a:off x="1447800" y="6486525"/>
            <a:ext cx="6248400" cy="292100"/>
          </a:xfrm>
        </p:spPr>
        <p:txBody>
          <a:bodyPr/>
          <a:lstStyle/>
          <a:p>
            <a:endParaRPr lang="en-US">
              <a:solidFill>
                <a:prstClr val="white">
                  <a:shade val="50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97239174"/>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130B69D-9FF7-44C3-90D9-F3D6BFE337A7}" type="datetimeFigureOut">
              <a:rPr lang="en-US" smtClean="0"/>
              <a:t>8/29/2016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22F0DA-1226-4657-B822-6980A5A5C6CD}" type="slidenum">
              <a:rPr lang="en-US" smtClean="0"/>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30B69D-9FF7-44C3-90D9-F3D6BFE337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0DA-1226-4657-B822-6980A5A5C6CD}"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30B69D-9FF7-44C3-90D9-F3D6BFE337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0DA-1226-4657-B822-6980A5A5C6C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30B69D-9FF7-44C3-90D9-F3D6BFE337A7}"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2F0DA-1226-4657-B822-6980A5A5C6CD}"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30B69D-9FF7-44C3-90D9-F3D6BFE337A7}" type="datetimeFigureOut">
              <a:rPr lang="en-US" smtClean="0"/>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2F0DA-1226-4657-B822-6980A5A5C6C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30B69D-9FF7-44C3-90D9-F3D6BFE337A7}" type="datetimeFigureOut">
              <a:rPr lang="en-US" smtClean="0"/>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2F0DA-1226-4657-B822-6980A5A5C6CD}"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0B69D-9FF7-44C3-90D9-F3D6BFE337A7}" type="datetimeFigureOut">
              <a:rPr lang="en-US" smtClean="0"/>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2F0DA-1226-4657-B822-6980A5A5C6CD}" type="slidenum">
              <a:rPr lang="en-US" smtClean="0"/>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130B69D-9FF7-44C3-90D9-F3D6BFE337A7}"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2F0DA-1226-4657-B822-6980A5A5C6C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8792167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130B69D-9FF7-44C3-90D9-F3D6BFE337A7}" type="datetimeFigureOut">
              <a:rPr lang="en-US" smtClean="0"/>
              <a:t>8/29/2016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22F0DA-1226-4657-B822-6980A5A5C6C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30B69D-9FF7-44C3-90D9-F3D6BFE337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0DA-1226-4657-B822-6980A5A5C6CD}" type="slidenum">
              <a:rPr lang="en-US" smtClean="0"/>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30B69D-9FF7-44C3-90D9-F3D6BFE337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0DA-1226-4657-B822-6980A5A5C6C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352020892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5085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419060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773062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74380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0531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0B69D-9FF7-44C3-90D9-F3D6BFE337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0DA-1226-4657-B822-6980A5A5C6CD}" type="slidenum">
              <a:rPr lang="en-US" smtClean="0"/>
              <a:t>‹#›</a:t>
            </a:fld>
            <a:endParaRPr lang="en-US"/>
          </a:p>
        </p:txBody>
      </p:sp>
    </p:spTree>
    <p:extLst>
      <p:ext uri="{BB962C8B-B14F-4D97-AF65-F5344CB8AC3E}">
        <p14:creationId xmlns:p14="http://schemas.microsoft.com/office/powerpoint/2010/main" val="397128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27126090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198405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177153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5316559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710933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47419444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109475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187602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28322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22313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30B69D-9FF7-44C3-90D9-F3D6BFE337A7}" type="datetimeFigureOut">
              <a:rPr lang="en-US" smtClean="0"/>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2F0DA-1226-4657-B822-6980A5A5C6CD}" type="slidenum">
              <a:rPr lang="en-US" smtClean="0"/>
              <a:t>‹#›</a:t>
            </a:fld>
            <a:endParaRPr lang="en-US"/>
          </a:p>
        </p:txBody>
      </p:sp>
    </p:spTree>
    <p:extLst>
      <p:ext uri="{BB962C8B-B14F-4D97-AF65-F5344CB8AC3E}">
        <p14:creationId xmlns:p14="http://schemas.microsoft.com/office/powerpoint/2010/main" val="2368159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23651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49158685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00996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209155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3287273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229132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76146082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02877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030812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4579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30B69D-9FF7-44C3-90D9-F3D6BFE337A7}"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2F0DA-1226-4657-B822-6980A5A5C6CD}" type="slidenum">
              <a:rPr lang="en-US" smtClean="0"/>
              <a:t>‹#›</a:t>
            </a:fld>
            <a:endParaRPr lang="en-US"/>
          </a:p>
        </p:txBody>
      </p:sp>
    </p:spTree>
    <p:extLst>
      <p:ext uri="{BB962C8B-B14F-4D97-AF65-F5344CB8AC3E}">
        <p14:creationId xmlns:p14="http://schemas.microsoft.com/office/powerpoint/2010/main" val="2563533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104263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82737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99411568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41911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552332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1264697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171645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62223997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69126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19119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0B69D-9FF7-44C3-90D9-F3D6BFE337A7}" type="datetimeFigureOut">
              <a:rPr lang="en-US" smtClean="0"/>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2F0DA-1226-4657-B822-6980A5A5C6CD}" type="slidenum">
              <a:rPr lang="en-US" smtClean="0"/>
              <a:t>‹#›</a:t>
            </a:fld>
            <a:endParaRPr lang="en-US"/>
          </a:p>
        </p:txBody>
      </p:sp>
    </p:spTree>
    <p:extLst>
      <p:ext uri="{BB962C8B-B14F-4D97-AF65-F5344CB8AC3E}">
        <p14:creationId xmlns:p14="http://schemas.microsoft.com/office/powerpoint/2010/main" val="2297630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79432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402766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75282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59644015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6510002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240235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9029552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8341286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249337347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2111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30B69D-9FF7-44C3-90D9-F3D6BFE337A7}" type="datetimeFigureOut">
              <a:rPr lang="en-US" smtClean="0"/>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2F0DA-1226-4657-B822-6980A5A5C6CD}" type="slidenum">
              <a:rPr lang="en-US" smtClean="0"/>
              <a:t>‹#›</a:t>
            </a:fld>
            <a:endParaRPr lang="en-US"/>
          </a:p>
        </p:txBody>
      </p:sp>
    </p:spTree>
    <p:extLst>
      <p:ext uri="{BB962C8B-B14F-4D97-AF65-F5344CB8AC3E}">
        <p14:creationId xmlns:p14="http://schemas.microsoft.com/office/powerpoint/2010/main" val="23834477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948076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2575012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222689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99665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43594452"/>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001874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655902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1475662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9378688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280520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0B69D-9FF7-44C3-90D9-F3D6BFE337A7}" type="datetimeFigureOut">
              <a:rPr lang="en-US" smtClean="0"/>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2F0DA-1226-4657-B822-6980A5A5C6CD}" type="slidenum">
              <a:rPr lang="en-US" smtClean="0"/>
              <a:t>‹#›</a:t>
            </a:fld>
            <a:endParaRPr lang="en-US"/>
          </a:p>
        </p:txBody>
      </p:sp>
    </p:spTree>
    <p:extLst>
      <p:ext uri="{BB962C8B-B14F-4D97-AF65-F5344CB8AC3E}">
        <p14:creationId xmlns:p14="http://schemas.microsoft.com/office/powerpoint/2010/main" val="37405836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1799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020518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088499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17911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237704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911046994"/>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4841971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903324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94568500"/>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0085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0B69D-9FF7-44C3-90D9-F3D6BFE337A7}"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2F0DA-1226-4657-B822-6980A5A5C6CD}" type="slidenum">
              <a:rPr lang="en-US" smtClean="0"/>
              <a:t>‹#›</a:t>
            </a:fld>
            <a:endParaRPr lang="en-US"/>
          </a:p>
        </p:txBody>
      </p:sp>
    </p:spTree>
    <p:extLst>
      <p:ext uri="{BB962C8B-B14F-4D97-AF65-F5344CB8AC3E}">
        <p14:creationId xmlns:p14="http://schemas.microsoft.com/office/powerpoint/2010/main" val="35771644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2393041626"/>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0717563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107542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0433087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701598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979676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85174027"/>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6580707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175700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8632381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0B69D-9FF7-44C3-90D9-F3D6BFE337A7}" type="datetimeFigureOut">
              <a:rPr lang="en-US" smtClean="0"/>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2F0DA-1226-4657-B822-6980A5A5C6CD}" type="slidenum">
              <a:rPr lang="en-US" smtClean="0"/>
              <a:t>‹#›</a:t>
            </a:fld>
            <a:endParaRPr lang="en-US"/>
          </a:p>
        </p:txBody>
      </p:sp>
    </p:spTree>
    <p:extLst>
      <p:ext uri="{BB962C8B-B14F-4D97-AF65-F5344CB8AC3E}">
        <p14:creationId xmlns:p14="http://schemas.microsoft.com/office/powerpoint/2010/main" val="28150981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3895907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white">
                    <a:tint val="95000"/>
                  </a:prstClr>
                </a:solidFill>
              </a:rPr>
              <a:pPr/>
              <a:t>8/29/2016</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1449645787"/>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45092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8136630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3792486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2819663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643277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564887071"/>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018270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0055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0B69D-9FF7-44C3-90D9-F3D6BFE337A7}" type="datetimeFigureOut">
              <a:rPr lang="en-US" smtClean="0"/>
              <a:t>8/29/2016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2F0DA-1226-4657-B822-6980A5A5C6CD}" type="slidenum">
              <a:rPr lang="en-US" smtClean="0"/>
              <a:t>‹#›</a:t>
            </a:fld>
            <a:endParaRPr lang="en-US"/>
          </a:p>
        </p:txBody>
      </p:sp>
    </p:spTree>
    <p:extLst>
      <p:ext uri="{BB962C8B-B14F-4D97-AF65-F5344CB8AC3E}">
        <p14:creationId xmlns:p14="http://schemas.microsoft.com/office/powerpoint/2010/main" val="1501072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7777245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9130B69D-9FF7-44C3-90D9-F3D6BFE337A7}" type="datetimeFigureOut">
              <a:rPr lang="en-US" smtClean="0"/>
              <a:t>8/29/2016</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3A22F0DA-1226-4657-B822-6980A5A5C6CD}"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130B69D-9FF7-44C3-90D9-F3D6BFE337A7}" type="datetimeFigureOut">
              <a:rPr lang="en-US" smtClean="0"/>
              <a:t>8/29/2016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A22F0DA-1226-4657-B822-6980A5A5C6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202865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817761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5559863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303619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1352462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322130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015379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34471C8-1FFF-4DF5-911A-68C2388B9554}" type="datetimeFigureOut">
              <a:rPr lang="en-US" smtClean="0">
                <a:solidFill>
                  <a:prstClr val="black">
                    <a:tint val="95000"/>
                  </a:prstClr>
                </a:solidFill>
              </a:rPr>
              <a:pPr/>
              <a:t>8/29/2016</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0A6AC30-ED60-4B77-BE2A-52F039039429}"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1769236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youtube.com/watch?v=afcudstM9zA" TargetMode="Externa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3.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6.xml"/></Relationships>
</file>

<file path=ppt/slides/_rels/slide5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8.xml"/></Relationships>
</file>

<file path=ppt/slides/_rels/slide5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3.xml"/><Relationship Id="rId1" Type="http://schemas.openxmlformats.org/officeDocument/2006/relationships/themeOverride" Target="../theme/themeOverride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6.xml.rels><?xml version="1.0" encoding="UTF-8" standalone="yes"?>
<Relationships xmlns="http://schemas.openxmlformats.org/package/2006/relationships"><Relationship Id="rId2" Type="http://schemas.openxmlformats.org/officeDocument/2006/relationships/hyperlink" Target="https://www.google.com/maps/@29.2346276,-97.818413,1507947m/data=!3m1!1e3" TargetMode="External"/><Relationship Id="rId1" Type="http://schemas.openxmlformats.org/officeDocument/2006/relationships/slideLayout" Target="../slideLayouts/slideLayout1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23.xml"/><Relationship Id="rId1" Type="http://schemas.openxmlformats.org/officeDocument/2006/relationships/themeOverride" Target="../theme/themeOverride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2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0"/>
            <a:ext cx="8077200" cy="1673352"/>
          </a:xfrm>
        </p:spPr>
        <p:txBody>
          <a:bodyPr/>
          <a:lstStyle/>
          <a:p>
            <a:r>
              <a:rPr lang="en-US" dirty="0" smtClean="0"/>
              <a:t>Unit 2: Being a Geographer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76400"/>
            <a:ext cx="4394201" cy="2929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311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Climate</a:t>
            </a:r>
            <a:endParaRPr lang="en-US" dirty="0"/>
          </a:p>
        </p:txBody>
      </p:sp>
      <p:sp>
        <p:nvSpPr>
          <p:cNvPr id="3" name="Content Placeholder 2"/>
          <p:cNvSpPr>
            <a:spLocks noGrp="1"/>
          </p:cNvSpPr>
          <p:nvPr>
            <p:ph idx="1"/>
          </p:nvPr>
        </p:nvSpPr>
        <p:spPr>
          <a:xfrm>
            <a:off x="457200" y="1755074"/>
            <a:ext cx="8229600" cy="4625609"/>
          </a:xfrm>
        </p:spPr>
        <p:txBody>
          <a:bodyPr/>
          <a:lstStyle/>
          <a:p>
            <a:r>
              <a:rPr lang="en-US" dirty="0"/>
              <a:t>T</a:t>
            </a:r>
            <a:r>
              <a:rPr lang="en-US" dirty="0" smtClean="0"/>
              <a:t>he weather conditions in an area over a long period of time</a:t>
            </a:r>
            <a:endParaRPr lang="en-US" dirty="0"/>
          </a:p>
        </p:txBody>
      </p:sp>
    </p:spTree>
    <p:extLst>
      <p:ext uri="{BB962C8B-B14F-4D97-AF65-F5344CB8AC3E}">
        <p14:creationId xmlns:p14="http://schemas.microsoft.com/office/powerpoint/2010/main" val="8305469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I know </a:t>
            </a:r>
            <a:r>
              <a:rPr lang="en-US" dirty="0"/>
              <a:t>h</a:t>
            </a:r>
            <a:r>
              <a:rPr lang="en-US" dirty="0" smtClean="0"/>
              <a:t>ow </a:t>
            </a:r>
            <a:r>
              <a:rPr lang="en-US" dirty="0"/>
              <a:t>the physical features of Texas influence its development and history..</a:t>
            </a:r>
          </a:p>
          <a:p>
            <a:endParaRPr lang="en-US" dirty="0"/>
          </a:p>
        </p:txBody>
      </p:sp>
      <p:sp>
        <p:nvSpPr>
          <p:cNvPr id="3" name="Title 2"/>
          <p:cNvSpPr>
            <a:spLocks noGrp="1"/>
          </p:cNvSpPr>
          <p:nvPr>
            <p:ph type="title"/>
          </p:nvPr>
        </p:nvSpPr>
        <p:spPr/>
        <p:txBody>
          <a:bodyPr/>
          <a:lstStyle/>
          <a:p>
            <a:r>
              <a:rPr lang="en-US" dirty="0" smtClean="0"/>
              <a:t>Learning Target 3</a:t>
            </a:r>
            <a:endParaRPr lang="en-US" dirty="0"/>
          </a:p>
        </p:txBody>
      </p:sp>
    </p:spTree>
    <p:extLst>
      <p:ext uri="{BB962C8B-B14F-4D97-AF65-F5344CB8AC3E}">
        <p14:creationId xmlns:p14="http://schemas.microsoft.com/office/powerpoint/2010/main" val="76887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I know </a:t>
            </a:r>
            <a:r>
              <a:rPr lang="en-US" dirty="0"/>
              <a:t>h</a:t>
            </a:r>
            <a:r>
              <a:rPr lang="en-US" dirty="0" smtClean="0"/>
              <a:t>ow </a:t>
            </a:r>
            <a:r>
              <a:rPr lang="en-US" dirty="0"/>
              <a:t>the climate, weather, and landforms affect the distribution of population in Texas..</a:t>
            </a:r>
          </a:p>
          <a:p>
            <a:endParaRPr lang="en-US" dirty="0"/>
          </a:p>
        </p:txBody>
      </p:sp>
      <p:sp>
        <p:nvSpPr>
          <p:cNvPr id="3" name="Title 2"/>
          <p:cNvSpPr>
            <a:spLocks noGrp="1"/>
          </p:cNvSpPr>
          <p:nvPr>
            <p:ph type="title"/>
          </p:nvPr>
        </p:nvSpPr>
        <p:spPr/>
        <p:txBody>
          <a:bodyPr/>
          <a:lstStyle/>
          <a:p>
            <a:r>
              <a:rPr lang="en-US" dirty="0" smtClean="0"/>
              <a:t>Learning Target 4</a:t>
            </a:r>
            <a:endParaRPr lang="en-US" dirty="0"/>
          </a:p>
        </p:txBody>
      </p:sp>
    </p:spTree>
    <p:extLst>
      <p:ext uri="{BB962C8B-B14F-4D97-AF65-F5344CB8AC3E}">
        <p14:creationId xmlns:p14="http://schemas.microsoft.com/office/powerpoint/2010/main" val="8577414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your class has been good, then it’s time for prize drawings!! :)</a:t>
            </a:r>
          </a:p>
          <a:p>
            <a:endParaRPr lang="en-US" dirty="0"/>
          </a:p>
        </p:txBody>
      </p:sp>
      <p:sp>
        <p:nvSpPr>
          <p:cNvPr id="3" name="Title 2"/>
          <p:cNvSpPr>
            <a:spLocks noGrp="1"/>
          </p:cNvSpPr>
          <p:nvPr>
            <p:ph type="title"/>
          </p:nvPr>
        </p:nvSpPr>
        <p:spPr/>
        <p:txBody>
          <a:bodyPr/>
          <a:lstStyle/>
          <a:p>
            <a:r>
              <a:rPr lang="en-US" dirty="0" smtClean="0"/>
              <a:t>Prize Drawings!</a:t>
            </a:r>
            <a:endParaRPr lang="en-US" dirty="0"/>
          </a:p>
        </p:txBody>
      </p:sp>
    </p:spTree>
    <p:extLst>
      <p:ext uri="{BB962C8B-B14F-4D97-AF65-F5344CB8AC3E}">
        <p14:creationId xmlns:p14="http://schemas.microsoft.com/office/powerpoint/2010/main" val="6429240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Congrats on surviving another week of Texas History and I promise next week will get more interesting!</a:t>
            </a:r>
            <a:endParaRPr lang="en-US" dirty="0"/>
          </a:p>
        </p:txBody>
      </p:sp>
      <p:sp>
        <p:nvSpPr>
          <p:cNvPr id="3" name="Title 2"/>
          <p:cNvSpPr>
            <a:spLocks noGrp="1"/>
          </p:cNvSpPr>
          <p:nvPr>
            <p:ph type="title"/>
          </p:nvPr>
        </p:nvSpPr>
        <p:spPr/>
        <p:txBody>
          <a:bodyPr/>
          <a:lstStyle/>
          <a:p>
            <a:r>
              <a:rPr lang="en-US" dirty="0" smtClean="0"/>
              <a:t>End of Day, End of Unit</a:t>
            </a:r>
            <a:endParaRPr lang="en-US" dirty="0"/>
          </a:p>
        </p:txBody>
      </p:sp>
    </p:spTree>
    <p:extLst>
      <p:ext uri="{BB962C8B-B14F-4D97-AF65-F5344CB8AC3E}">
        <p14:creationId xmlns:p14="http://schemas.microsoft.com/office/powerpoint/2010/main" val="1613852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Landform</a:t>
            </a:r>
            <a:endParaRPr lang="en-US" dirty="0"/>
          </a:p>
        </p:txBody>
      </p:sp>
      <p:sp>
        <p:nvSpPr>
          <p:cNvPr id="3" name="Content Placeholder 2"/>
          <p:cNvSpPr>
            <a:spLocks noGrp="1"/>
          </p:cNvSpPr>
          <p:nvPr>
            <p:ph idx="1"/>
          </p:nvPr>
        </p:nvSpPr>
        <p:spPr/>
        <p:txBody>
          <a:bodyPr/>
          <a:lstStyle/>
          <a:p>
            <a:r>
              <a:rPr lang="en-US" dirty="0"/>
              <a:t>A</a:t>
            </a:r>
            <a:r>
              <a:rPr lang="en-US" dirty="0" smtClean="0"/>
              <a:t> natural feature of the earth's surface</a:t>
            </a:r>
            <a:endParaRPr lang="en-US" dirty="0"/>
          </a:p>
        </p:txBody>
      </p:sp>
    </p:spTree>
    <p:extLst>
      <p:ext uri="{BB962C8B-B14F-4D97-AF65-F5344CB8AC3E}">
        <p14:creationId xmlns:p14="http://schemas.microsoft.com/office/powerpoint/2010/main" val="3384297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Technology</a:t>
            </a:r>
            <a:endParaRPr lang="en-US" dirty="0"/>
          </a:p>
        </p:txBody>
      </p:sp>
      <p:sp>
        <p:nvSpPr>
          <p:cNvPr id="3" name="Content Placeholder 2"/>
          <p:cNvSpPr>
            <a:spLocks noGrp="1"/>
          </p:cNvSpPr>
          <p:nvPr>
            <p:ph idx="1"/>
          </p:nvPr>
        </p:nvSpPr>
        <p:spPr/>
        <p:txBody>
          <a:bodyPr/>
          <a:lstStyle/>
          <a:p>
            <a:r>
              <a:rPr lang="en-US" dirty="0"/>
              <a:t>T</a:t>
            </a:r>
            <a:r>
              <a:rPr lang="en-US" dirty="0" smtClean="0"/>
              <a:t>he use of science to improve the lives of humans</a:t>
            </a:r>
            <a:endParaRPr lang="en-US" dirty="0"/>
          </a:p>
        </p:txBody>
      </p:sp>
    </p:spTree>
    <p:extLst>
      <p:ext uri="{BB962C8B-B14F-4D97-AF65-F5344CB8AC3E}">
        <p14:creationId xmlns:p14="http://schemas.microsoft.com/office/powerpoint/2010/main" val="1031062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Modify</a:t>
            </a:r>
            <a:endParaRPr lang="en-US" dirty="0"/>
          </a:p>
        </p:txBody>
      </p:sp>
      <p:sp>
        <p:nvSpPr>
          <p:cNvPr id="3" name="Content Placeholder 2"/>
          <p:cNvSpPr>
            <a:spLocks noGrp="1"/>
          </p:cNvSpPr>
          <p:nvPr>
            <p:ph idx="1"/>
          </p:nvPr>
        </p:nvSpPr>
        <p:spPr/>
        <p:txBody>
          <a:bodyPr/>
          <a:lstStyle/>
          <a:p>
            <a:r>
              <a:rPr lang="en-US" dirty="0" smtClean="0"/>
              <a:t>Making changes to something to improve it</a:t>
            </a:r>
            <a:endParaRPr lang="en-US" dirty="0"/>
          </a:p>
        </p:txBody>
      </p:sp>
    </p:spTree>
    <p:extLst>
      <p:ext uri="{BB962C8B-B14F-4D97-AF65-F5344CB8AC3E}">
        <p14:creationId xmlns:p14="http://schemas.microsoft.com/office/powerpoint/2010/main" val="2147883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p:spPr>
        <p:txBody>
          <a:bodyPr/>
          <a:lstStyle/>
          <a:p>
            <a:r>
              <a:rPr lang="en-US" dirty="0" smtClean="0"/>
              <a:t>8. Cultural Diffusion</a:t>
            </a:r>
            <a:endParaRPr lang="en-US" dirty="0"/>
          </a:p>
        </p:txBody>
      </p:sp>
      <p:sp>
        <p:nvSpPr>
          <p:cNvPr id="3" name="Content Placeholder 2"/>
          <p:cNvSpPr>
            <a:spLocks noGrp="1"/>
          </p:cNvSpPr>
          <p:nvPr>
            <p:ph idx="1"/>
          </p:nvPr>
        </p:nvSpPr>
        <p:spPr/>
        <p:txBody>
          <a:bodyPr/>
          <a:lstStyle/>
          <a:p>
            <a:r>
              <a:rPr lang="en-US" dirty="0" smtClean="0"/>
              <a:t>The spreading out of a culture to those around it</a:t>
            </a:r>
            <a:endParaRPr lang="en-US" dirty="0"/>
          </a:p>
        </p:txBody>
      </p:sp>
    </p:spTree>
    <p:extLst>
      <p:ext uri="{BB962C8B-B14F-4D97-AF65-F5344CB8AC3E}">
        <p14:creationId xmlns:p14="http://schemas.microsoft.com/office/powerpoint/2010/main" val="2393838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5181600"/>
            <a:ext cx="8229600" cy="1447800"/>
          </a:xfrm>
        </p:spPr>
        <p:txBody>
          <a:bodyPr>
            <a:normAutofit/>
          </a:bodyPr>
          <a:lstStyle/>
          <a:p>
            <a:r>
              <a:rPr lang="en-US" sz="2800" dirty="0">
                <a:hlinkClick r:id="rId2"/>
              </a:rPr>
              <a:t>http://www.youtube.com/watch?v=afcudstM9zA</a:t>
            </a:r>
            <a:endParaRPr lang="en-US" sz="2800" dirty="0"/>
          </a:p>
        </p:txBody>
      </p:sp>
      <p:sp>
        <p:nvSpPr>
          <p:cNvPr id="2" name="Title 1"/>
          <p:cNvSpPr>
            <a:spLocks noGrp="1"/>
          </p:cNvSpPr>
          <p:nvPr>
            <p:ph type="title"/>
          </p:nvPr>
        </p:nvSpPr>
        <p:spPr/>
        <p:txBody>
          <a:bodyPr/>
          <a:lstStyle/>
          <a:p>
            <a:r>
              <a:rPr lang="en-US" dirty="0" smtClean="0"/>
              <a:t>Just for Fun</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98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688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End of Day</a:t>
            </a:r>
            <a:endParaRPr lang="en-US" dirty="0"/>
          </a:p>
        </p:txBody>
      </p:sp>
    </p:spTree>
    <p:extLst>
      <p:ext uri="{BB962C8B-B14F-4D97-AF65-F5344CB8AC3E}">
        <p14:creationId xmlns:p14="http://schemas.microsoft.com/office/powerpoint/2010/main" val="2927633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Read the words of wisdom from Coach </a:t>
            </a:r>
            <a:r>
              <a:rPr lang="en-US" dirty="0" smtClean="0"/>
              <a:t>Chavira </a:t>
            </a:r>
            <a:r>
              <a:rPr lang="en-US" dirty="0" smtClean="0"/>
              <a:t>on your packet and be ready to talk about them!</a:t>
            </a:r>
          </a:p>
          <a:p>
            <a:pPr lvl="1"/>
            <a:r>
              <a:rPr lang="en-US" sz="3200" dirty="0" smtClean="0"/>
              <a:t>(I’ll be pulling popsicle sticks, so you better be ready)</a:t>
            </a:r>
          </a:p>
        </p:txBody>
      </p:sp>
      <p:sp>
        <p:nvSpPr>
          <p:cNvPr id="2" name="Title 1"/>
          <p:cNvSpPr>
            <a:spLocks noGrp="1"/>
          </p:cNvSpPr>
          <p:nvPr>
            <p:ph type="title"/>
          </p:nvPr>
        </p:nvSpPr>
        <p:spPr/>
        <p:txBody>
          <a:bodyPr>
            <a:normAutofit/>
          </a:bodyPr>
          <a:lstStyle/>
          <a:p>
            <a:r>
              <a:rPr lang="en-US" dirty="0" smtClean="0"/>
              <a:t>Warm-up for the day</a:t>
            </a:r>
            <a:endParaRPr lang="en-US" dirty="0"/>
          </a:p>
        </p:txBody>
      </p:sp>
    </p:spTree>
    <p:extLst>
      <p:ext uri="{BB962C8B-B14F-4D97-AF65-F5344CB8AC3E}">
        <p14:creationId xmlns:p14="http://schemas.microsoft.com/office/powerpoint/2010/main" val="2855985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Now that you have put a little thought into the words of wisdom, turn to a neighbor to see what they think. </a:t>
            </a:r>
          </a:p>
          <a:p>
            <a:r>
              <a:rPr lang="en-US" dirty="0" smtClean="0"/>
              <a:t>The write down what you came up with between you and your neighbor in 2-3 complete sentences.</a:t>
            </a:r>
            <a:endParaRPr lang="en-US" dirty="0"/>
          </a:p>
        </p:txBody>
      </p:sp>
      <p:sp>
        <p:nvSpPr>
          <p:cNvPr id="2" name="Title 1"/>
          <p:cNvSpPr>
            <a:spLocks noGrp="1"/>
          </p:cNvSpPr>
          <p:nvPr>
            <p:ph type="title"/>
          </p:nvPr>
        </p:nvSpPr>
        <p:spPr/>
        <p:txBody>
          <a:bodyPr/>
          <a:lstStyle/>
          <a:p>
            <a:r>
              <a:rPr lang="en-US" dirty="0" smtClean="0"/>
              <a:t>Ask a Neighbor</a:t>
            </a:r>
            <a:endParaRPr lang="en-US" dirty="0"/>
          </a:p>
        </p:txBody>
      </p:sp>
    </p:spTree>
    <p:extLst>
      <p:ext uri="{BB962C8B-B14F-4D97-AF65-F5344CB8AC3E}">
        <p14:creationId xmlns:p14="http://schemas.microsoft.com/office/powerpoint/2010/main" val="262161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b="1" dirty="0" smtClean="0">
                <a:latin typeface="Bradley Hand ITC" panose="03070402050302030203" pitchFamily="66" charset="0"/>
              </a:rPr>
              <a:t>All human geography is developed from physical geography. Our houses, skyscrapers, streets, cellphones, computers, cars, and anything else we can think of was made only from things that came from the Earth. That is why it is so important to protect the resources we have. </a:t>
            </a:r>
            <a:endParaRPr lang="en-US" sz="3200" b="1" dirty="0">
              <a:latin typeface="Bradley Hand ITC" panose="03070402050302030203" pitchFamily="66" charset="0"/>
            </a:endParaRPr>
          </a:p>
        </p:txBody>
      </p:sp>
      <p:sp>
        <p:nvSpPr>
          <p:cNvPr id="2" name="Title 1"/>
          <p:cNvSpPr>
            <a:spLocks noGrp="1"/>
          </p:cNvSpPr>
          <p:nvPr>
            <p:ph type="title"/>
          </p:nvPr>
        </p:nvSpPr>
        <p:spPr/>
        <p:txBody>
          <a:bodyPr>
            <a:noAutofit/>
          </a:bodyPr>
          <a:lstStyle/>
          <a:p>
            <a:r>
              <a:rPr lang="en-US" sz="3600" dirty="0" smtClean="0">
                <a:latin typeface="Algerian" panose="04020705040A02060702" pitchFamily="82" charset="0"/>
              </a:rPr>
              <a:t>Words of Wisdom from Coach </a:t>
            </a:r>
            <a:r>
              <a:rPr lang="en-US" sz="3600" dirty="0" smtClean="0">
                <a:latin typeface="Algerian" panose="04020705040A02060702" pitchFamily="82" charset="0"/>
              </a:rPr>
              <a:t>Chavira</a:t>
            </a:r>
            <a:endParaRPr lang="en-US" sz="3600" dirty="0">
              <a:latin typeface="Algerian" panose="04020705040A02060702" pitchFamily="82" charset="0"/>
            </a:endParaRPr>
          </a:p>
        </p:txBody>
      </p:sp>
    </p:spTree>
    <p:extLst>
      <p:ext uri="{BB962C8B-B14F-4D97-AF65-F5344CB8AC3E}">
        <p14:creationId xmlns:p14="http://schemas.microsoft.com/office/powerpoint/2010/main" val="1002450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marL="0" marR="0" indent="0">
              <a:lnSpc>
                <a:spcPct val="115000"/>
              </a:lnSpc>
              <a:spcBef>
                <a:spcPts val="0"/>
              </a:spcBef>
              <a:spcAft>
                <a:spcPts val="1000"/>
              </a:spcAft>
              <a:buNone/>
            </a:pPr>
            <a:r>
              <a:rPr lang="en-US" dirty="0">
                <a:latin typeface="Arial" panose="020B0604020202020204" pitchFamily="34" charset="0"/>
                <a:ea typeface="Calibri"/>
                <a:cs typeface="Arial" panose="020B0604020202020204" pitchFamily="34" charset="0"/>
              </a:rPr>
              <a:t>By the end of this unit, you should know:</a:t>
            </a:r>
          </a:p>
          <a:p>
            <a:pPr lvl="0">
              <a:lnSpc>
                <a:spcPct val="115000"/>
              </a:lnSpc>
              <a:spcBef>
                <a:spcPts val="0"/>
              </a:spcBef>
              <a:buFont typeface="Courier New"/>
              <a:buChar char="o"/>
            </a:pPr>
            <a:r>
              <a:rPr lang="en-US" dirty="0">
                <a:latin typeface="Arial" panose="020B0604020202020204" pitchFamily="34" charset="0"/>
                <a:ea typeface="Calibri"/>
                <a:cs typeface="Arial" panose="020B0604020202020204" pitchFamily="34" charset="0"/>
              </a:rPr>
              <a:t>The four major regions of Texas and what they are like..</a:t>
            </a:r>
          </a:p>
          <a:p>
            <a:pPr lvl="0">
              <a:lnSpc>
                <a:spcPct val="115000"/>
              </a:lnSpc>
              <a:spcBef>
                <a:spcPts val="0"/>
              </a:spcBef>
              <a:buFont typeface="Courier New"/>
              <a:buChar char="o"/>
            </a:pPr>
            <a:r>
              <a:rPr lang="en-US" dirty="0">
                <a:latin typeface="Arial" panose="020B0604020202020204" pitchFamily="34" charset="0"/>
                <a:ea typeface="Calibri"/>
                <a:cs typeface="Arial" panose="020B0604020202020204" pitchFamily="34" charset="0"/>
              </a:rPr>
              <a:t>Some of the major cities, rivers, and natural resources of Texas..</a:t>
            </a:r>
          </a:p>
          <a:p>
            <a:pPr lvl="0">
              <a:lnSpc>
                <a:spcPct val="115000"/>
              </a:lnSpc>
              <a:spcBef>
                <a:spcPts val="0"/>
              </a:spcBef>
              <a:buFont typeface="Courier New"/>
              <a:buChar char="o"/>
            </a:pPr>
            <a:r>
              <a:rPr lang="en-US" dirty="0">
                <a:latin typeface="Arial" panose="020B0604020202020204" pitchFamily="34" charset="0"/>
                <a:ea typeface="Calibri"/>
                <a:cs typeface="Arial" panose="020B0604020202020204" pitchFamily="34" charset="0"/>
              </a:rPr>
              <a:t>How the physical features of Texas influence its development and history..</a:t>
            </a:r>
          </a:p>
          <a:p>
            <a:pPr lvl="0">
              <a:lnSpc>
                <a:spcPct val="115000"/>
              </a:lnSpc>
              <a:spcBef>
                <a:spcPts val="0"/>
              </a:spcBef>
              <a:spcAft>
                <a:spcPts val="1000"/>
              </a:spcAft>
              <a:buFont typeface="Courier New"/>
              <a:buChar char="o"/>
            </a:pPr>
            <a:r>
              <a:rPr lang="en-US" dirty="0">
                <a:latin typeface="Arial" panose="020B0604020202020204" pitchFamily="34" charset="0"/>
                <a:ea typeface="Calibri"/>
                <a:cs typeface="Arial" panose="020B0604020202020204" pitchFamily="34" charset="0"/>
              </a:rPr>
              <a:t>How the climate, weather, and landforms affect the distribution of population in Texas..</a:t>
            </a:r>
          </a:p>
          <a:p>
            <a:endParaRPr lang="en-US" dirty="0"/>
          </a:p>
        </p:txBody>
      </p:sp>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Learning Targets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564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Let’s quickly review the vocab from yesterday. You have 5 minutes to complete the quick matching review. Try to do it from memory and context clues before looking up the answers. </a:t>
            </a:r>
            <a:endParaRPr lang="en-US" dirty="0"/>
          </a:p>
        </p:txBody>
      </p:sp>
      <p:sp>
        <p:nvSpPr>
          <p:cNvPr id="2" name="Title 1"/>
          <p:cNvSpPr>
            <a:spLocks noGrp="1"/>
          </p:cNvSpPr>
          <p:nvPr>
            <p:ph type="title"/>
          </p:nvPr>
        </p:nvSpPr>
        <p:spPr/>
        <p:txBody>
          <a:bodyPr/>
          <a:lstStyle/>
          <a:p>
            <a:r>
              <a:rPr lang="en-US" dirty="0" smtClean="0">
                <a:latin typeface="Arial Black" panose="020B0A04020102020204" pitchFamily="34" charset="0"/>
              </a:rPr>
              <a:t>Quick Matching Review</a:t>
            </a:r>
            <a:endParaRPr lang="en-US" dirty="0">
              <a:latin typeface="Arial Black" panose="020B0A04020102020204" pitchFamily="34" charset="0"/>
            </a:endParaRPr>
          </a:p>
        </p:txBody>
      </p:sp>
    </p:spTree>
    <p:extLst>
      <p:ext uri="{BB962C8B-B14F-4D97-AF65-F5344CB8AC3E}">
        <p14:creationId xmlns:p14="http://schemas.microsoft.com/office/powerpoint/2010/main" val="3236463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E</a:t>
            </a:r>
          </a:p>
          <a:p>
            <a:r>
              <a:rPr lang="en-US" dirty="0" smtClean="0"/>
              <a:t>2. C</a:t>
            </a:r>
          </a:p>
          <a:p>
            <a:r>
              <a:rPr lang="en-US" dirty="0" smtClean="0"/>
              <a:t>3. A</a:t>
            </a:r>
          </a:p>
          <a:p>
            <a:r>
              <a:rPr lang="en-US" dirty="0" smtClean="0"/>
              <a:t>4. D</a:t>
            </a:r>
          </a:p>
          <a:p>
            <a:r>
              <a:rPr lang="en-US" dirty="0" smtClean="0"/>
              <a:t>5. B</a:t>
            </a:r>
          </a:p>
          <a:p>
            <a:r>
              <a:rPr lang="en-US" dirty="0" smtClean="0"/>
              <a:t>6. G</a:t>
            </a:r>
          </a:p>
          <a:p>
            <a:r>
              <a:rPr lang="en-US" dirty="0" smtClean="0"/>
              <a:t>7. H</a:t>
            </a:r>
          </a:p>
          <a:p>
            <a:r>
              <a:rPr lang="en-US" dirty="0" smtClean="0"/>
              <a:t>8. F</a:t>
            </a:r>
            <a:endParaRPr lang="en-US" dirty="0"/>
          </a:p>
        </p:txBody>
      </p:sp>
    </p:spTree>
    <p:extLst>
      <p:ext uri="{BB962C8B-B14F-4D97-AF65-F5344CB8AC3E}">
        <p14:creationId xmlns:p14="http://schemas.microsoft.com/office/powerpoint/2010/main" val="2557652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Project</a:t>
            </a:r>
            <a:endParaRPr lang="en-US" dirty="0"/>
          </a:p>
        </p:txBody>
      </p:sp>
      <p:sp>
        <p:nvSpPr>
          <p:cNvPr id="3" name="Content Placeholder 2"/>
          <p:cNvSpPr>
            <a:spLocks noGrp="1"/>
          </p:cNvSpPr>
          <p:nvPr>
            <p:ph idx="1"/>
          </p:nvPr>
        </p:nvSpPr>
        <p:spPr/>
        <p:txBody>
          <a:bodyPr/>
          <a:lstStyle/>
          <a:p>
            <a:r>
              <a:rPr lang="en-US" b="1" dirty="0"/>
              <a:t>You will </a:t>
            </a:r>
            <a:r>
              <a:rPr lang="en-US" b="1" dirty="0" smtClean="0"/>
              <a:t>now be </a:t>
            </a:r>
            <a:r>
              <a:rPr lang="en-US" b="1" dirty="0"/>
              <a:t>assigned 1 of the 4 regions of Texas. Your group will be responsible for preparing a poster board as well as a short presentation over your assigned region. </a:t>
            </a:r>
            <a:endParaRPr lang="en-US" dirty="0"/>
          </a:p>
        </p:txBody>
      </p:sp>
    </p:spTree>
    <p:extLst>
      <p:ext uri="{BB962C8B-B14F-4D97-AF65-F5344CB8AC3E}">
        <p14:creationId xmlns:p14="http://schemas.microsoft.com/office/powerpoint/2010/main" val="2479800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Scale</a:t>
            </a:r>
            <a:endParaRPr lang="en-US" dirty="0"/>
          </a:p>
        </p:txBody>
      </p:sp>
      <p:sp>
        <p:nvSpPr>
          <p:cNvPr id="3" name="Content Placeholder 2"/>
          <p:cNvSpPr>
            <a:spLocks noGrp="1"/>
          </p:cNvSpPr>
          <p:nvPr>
            <p:ph idx="1"/>
          </p:nvPr>
        </p:nvSpPr>
        <p:spPr/>
        <p:txBody>
          <a:bodyPr/>
          <a:lstStyle/>
          <a:p>
            <a:r>
              <a:rPr lang="en-US" dirty="0" smtClean="0"/>
              <a:t>Here’s how you will be graded:</a:t>
            </a:r>
          </a:p>
        </p:txBody>
      </p:sp>
      <p:graphicFrame>
        <p:nvGraphicFramePr>
          <p:cNvPr id="6" name="Table 5"/>
          <p:cNvGraphicFramePr>
            <a:graphicFrameLocks noGrp="1"/>
          </p:cNvGraphicFramePr>
          <p:nvPr>
            <p:extLst>
              <p:ext uri="{D42A27DB-BD31-4B8C-83A1-F6EECF244321}">
                <p14:modId xmlns:p14="http://schemas.microsoft.com/office/powerpoint/2010/main" val="2956084399"/>
              </p:ext>
            </p:extLst>
          </p:nvPr>
        </p:nvGraphicFramePr>
        <p:xfrm>
          <a:off x="1524000" y="2667000"/>
          <a:ext cx="6096000" cy="38404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85800">
                <a:tc>
                  <a:txBody>
                    <a:bodyPr/>
                    <a:lstStyle/>
                    <a:p>
                      <a:r>
                        <a:rPr lang="en-US" sz="2400" dirty="0" smtClean="0"/>
                        <a:t>Criteria</a:t>
                      </a:r>
                      <a:endParaRPr lang="en-US" sz="2400" dirty="0"/>
                    </a:p>
                  </a:txBody>
                  <a:tcPr/>
                </a:tc>
                <a:tc>
                  <a:txBody>
                    <a:bodyPr/>
                    <a:lstStyle/>
                    <a:p>
                      <a:r>
                        <a:rPr lang="en-US" sz="2400" dirty="0" smtClean="0"/>
                        <a:t>Percentage of Score</a:t>
                      </a:r>
                      <a:endParaRPr lang="en-US" sz="2400" dirty="0"/>
                    </a:p>
                  </a:txBody>
                  <a:tcPr/>
                </a:tc>
                <a:extLst>
                  <a:ext uri="{0D108BD9-81ED-4DB2-BD59-A6C34878D82A}">
                    <a16:rowId xmlns:a16="http://schemas.microsoft.com/office/drawing/2014/main" val="10000"/>
                  </a:ext>
                </a:extLst>
              </a:tr>
              <a:tr h="685800">
                <a:tc>
                  <a:txBody>
                    <a:bodyPr/>
                    <a:lstStyle/>
                    <a:p>
                      <a:r>
                        <a:rPr lang="en-US" sz="2400" dirty="0" smtClean="0"/>
                        <a:t>Effort throughout the project</a:t>
                      </a:r>
                      <a:endParaRPr lang="en-US" sz="2400" dirty="0"/>
                    </a:p>
                  </a:txBody>
                  <a:tcPr/>
                </a:tc>
                <a:tc>
                  <a:txBody>
                    <a:bodyPr/>
                    <a:lstStyle/>
                    <a:p>
                      <a:r>
                        <a:rPr lang="en-US" sz="2400" dirty="0" smtClean="0"/>
                        <a:t>25%</a:t>
                      </a:r>
                      <a:endParaRPr lang="en-US" sz="2400" dirty="0"/>
                    </a:p>
                  </a:txBody>
                  <a:tcPr/>
                </a:tc>
                <a:extLst>
                  <a:ext uri="{0D108BD9-81ED-4DB2-BD59-A6C34878D82A}">
                    <a16:rowId xmlns:a16="http://schemas.microsoft.com/office/drawing/2014/main" val="10001"/>
                  </a:ext>
                </a:extLst>
              </a:tr>
              <a:tr h="685800">
                <a:tc>
                  <a:txBody>
                    <a:bodyPr/>
                    <a:lstStyle/>
                    <a:p>
                      <a:r>
                        <a:rPr lang="en-US" sz="2400" dirty="0" smtClean="0"/>
                        <a:t>Poster content</a:t>
                      </a:r>
                      <a:r>
                        <a:rPr lang="en-US" sz="2400" baseline="0" dirty="0" smtClean="0"/>
                        <a:t> and neatness</a:t>
                      </a:r>
                      <a:endParaRPr lang="en-US" sz="2400" dirty="0"/>
                    </a:p>
                  </a:txBody>
                  <a:tcPr/>
                </a:tc>
                <a:tc>
                  <a:txBody>
                    <a:bodyPr/>
                    <a:lstStyle/>
                    <a:p>
                      <a:r>
                        <a:rPr lang="en-US" sz="2400" dirty="0" smtClean="0"/>
                        <a:t>25%</a:t>
                      </a:r>
                      <a:endParaRPr lang="en-US" sz="2400" dirty="0"/>
                    </a:p>
                  </a:txBody>
                  <a:tcPr/>
                </a:tc>
                <a:extLst>
                  <a:ext uri="{0D108BD9-81ED-4DB2-BD59-A6C34878D82A}">
                    <a16:rowId xmlns:a16="http://schemas.microsoft.com/office/drawing/2014/main" val="10002"/>
                  </a:ext>
                </a:extLst>
              </a:tr>
              <a:tr h="685800">
                <a:tc>
                  <a:txBody>
                    <a:bodyPr/>
                    <a:lstStyle/>
                    <a:p>
                      <a:r>
                        <a:rPr lang="en-US" sz="2400" dirty="0" smtClean="0"/>
                        <a:t>Presentation clarity and information</a:t>
                      </a:r>
                      <a:endParaRPr lang="en-US" sz="2400" dirty="0"/>
                    </a:p>
                  </a:txBody>
                  <a:tcPr/>
                </a:tc>
                <a:tc>
                  <a:txBody>
                    <a:bodyPr/>
                    <a:lstStyle/>
                    <a:p>
                      <a:r>
                        <a:rPr lang="en-US" sz="2400" dirty="0" smtClean="0"/>
                        <a:t>25%</a:t>
                      </a:r>
                      <a:endParaRPr lang="en-US" sz="2400" dirty="0"/>
                    </a:p>
                  </a:txBody>
                  <a:tcPr/>
                </a:tc>
                <a:extLst>
                  <a:ext uri="{0D108BD9-81ED-4DB2-BD59-A6C34878D82A}">
                    <a16:rowId xmlns:a16="http://schemas.microsoft.com/office/drawing/2014/main" val="10003"/>
                  </a:ext>
                </a:extLst>
              </a:tr>
              <a:tr h="685800">
                <a:tc>
                  <a:txBody>
                    <a:bodyPr/>
                    <a:lstStyle/>
                    <a:p>
                      <a:r>
                        <a:rPr lang="en-US" sz="2400" dirty="0" smtClean="0"/>
                        <a:t>Content</a:t>
                      </a:r>
                      <a:endParaRPr lang="en-US" sz="2400" dirty="0"/>
                    </a:p>
                  </a:txBody>
                  <a:tcPr/>
                </a:tc>
                <a:tc>
                  <a:txBody>
                    <a:bodyPr/>
                    <a:lstStyle/>
                    <a:p>
                      <a:r>
                        <a:rPr lang="en-US" sz="2400" dirty="0" smtClean="0"/>
                        <a:t>25%</a:t>
                      </a:r>
                      <a:endParaRPr lang="en-U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11776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Presentation/Poster Checklist</a:t>
            </a:r>
            <a:endParaRPr lang="en-US" dirty="0"/>
          </a:p>
        </p:txBody>
      </p:sp>
      <p:sp>
        <p:nvSpPr>
          <p:cNvPr id="3" name="Content Placeholder 2"/>
          <p:cNvSpPr>
            <a:spLocks noGrp="1"/>
          </p:cNvSpPr>
          <p:nvPr>
            <p:ph idx="1"/>
          </p:nvPr>
        </p:nvSpPr>
        <p:spPr/>
        <p:txBody>
          <a:bodyPr>
            <a:normAutofit fontScale="85000" lnSpcReduction="20000"/>
          </a:bodyPr>
          <a:lstStyle/>
          <a:p>
            <a:pPr lvl="0">
              <a:buFont typeface="Wingdings" panose="05000000000000000000" pitchFamily="2" charset="2"/>
              <a:buChar char="q"/>
            </a:pPr>
            <a:r>
              <a:rPr lang="en-US" b="1" dirty="0"/>
              <a:t>The name of your region</a:t>
            </a:r>
            <a:endParaRPr lang="en-US" dirty="0"/>
          </a:p>
          <a:p>
            <a:pPr lvl="0">
              <a:buFont typeface="Wingdings" panose="05000000000000000000" pitchFamily="2" charset="2"/>
              <a:buChar char="q"/>
            </a:pPr>
            <a:endParaRPr lang="en-US" b="1" dirty="0" smtClean="0"/>
          </a:p>
          <a:p>
            <a:pPr lvl="0">
              <a:buFont typeface="Wingdings" panose="05000000000000000000" pitchFamily="2" charset="2"/>
              <a:buChar char="q"/>
            </a:pPr>
            <a:r>
              <a:rPr lang="en-US" b="1" dirty="0" smtClean="0"/>
              <a:t>A </a:t>
            </a:r>
            <a:r>
              <a:rPr lang="en-US" b="1" dirty="0"/>
              <a:t>picture of Texas highlighting your region</a:t>
            </a:r>
            <a:endParaRPr lang="en-US" dirty="0"/>
          </a:p>
          <a:p>
            <a:pPr lvl="0">
              <a:buFont typeface="Wingdings" panose="05000000000000000000" pitchFamily="2" charset="2"/>
              <a:buChar char="q"/>
            </a:pPr>
            <a:endParaRPr lang="en-US" b="1" dirty="0" smtClean="0"/>
          </a:p>
          <a:p>
            <a:pPr lvl="0">
              <a:buFont typeface="Wingdings" panose="05000000000000000000" pitchFamily="2" charset="2"/>
              <a:buChar char="q"/>
            </a:pPr>
            <a:r>
              <a:rPr lang="en-US" b="1" dirty="0" smtClean="0"/>
              <a:t>The </a:t>
            </a:r>
            <a:r>
              <a:rPr lang="en-US" b="1" dirty="0"/>
              <a:t>physical geography of your region</a:t>
            </a:r>
            <a:endParaRPr lang="en-US" dirty="0"/>
          </a:p>
          <a:p>
            <a:pPr lvl="0">
              <a:buFont typeface="Wingdings" panose="05000000000000000000" pitchFamily="2" charset="2"/>
              <a:buChar char="q"/>
            </a:pPr>
            <a:endParaRPr lang="en-US" b="1" dirty="0" smtClean="0"/>
          </a:p>
          <a:p>
            <a:pPr lvl="0">
              <a:buFont typeface="Wingdings" panose="05000000000000000000" pitchFamily="2" charset="2"/>
              <a:buChar char="q"/>
            </a:pPr>
            <a:r>
              <a:rPr lang="en-US" b="1" dirty="0" smtClean="0"/>
              <a:t>Some </a:t>
            </a:r>
            <a:r>
              <a:rPr lang="en-US" b="1" dirty="0"/>
              <a:t>of the major cities of your region</a:t>
            </a:r>
            <a:endParaRPr lang="en-US" dirty="0"/>
          </a:p>
          <a:p>
            <a:pPr lvl="0">
              <a:buFont typeface="Wingdings" panose="05000000000000000000" pitchFamily="2" charset="2"/>
              <a:buChar char="q"/>
            </a:pPr>
            <a:endParaRPr lang="en-US" b="1" dirty="0" smtClean="0"/>
          </a:p>
          <a:p>
            <a:pPr lvl="0">
              <a:buFont typeface="Wingdings" panose="05000000000000000000" pitchFamily="2" charset="2"/>
              <a:buChar char="q"/>
            </a:pPr>
            <a:r>
              <a:rPr lang="en-US" b="1" dirty="0" smtClean="0"/>
              <a:t>Some </a:t>
            </a:r>
            <a:r>
              <a:rPr lang="en-US" b="1" dirty="0"/>
              <a:t>of the natural resources of your region</a:t>
            </a:r>
            <a:endParaRPr lang="en-US" dirty="0"/>
          </a:p>
          <a:p>
            <a:pPr lvl="0">
              <a:buFont typeface="Wingdings" panose="05000000000000000000" pitchFamily="2" charset="2"/>
              <a:buChar char="q"/>
            </a:pPr>
            <a:endParaRPr lang="en-US" b="1" dirty="0" smtClean="0"/>
          </a:p>
          <a:p>
            <a:pPr lvl="0">
              <a:buFont typeface="Wingdings" panose="05000000000000000000" pitchFamily="2" charset="2"/>
              <a:buChar char="q"/>
            </a:pPr>
            <a:r>
              <a:rPr lang="en-US" b="1" dirty="0" smtClean="0"/>
              <a:t>The </a:t>
            </a:r>
            <a:r>
              <a:rPr lang="en-US" b="1" dirty="0"/>
              <a:t>climate of your region</a:t>
            </a:r>
            <a:endParaRPr lang="en-US" dirty="0"/>
          </a:p>
          <a:p>
            <a:pPr lvl="0">
              <a:buFont typeface="Wingdings" panose="05000000000000000000" pitchFamily="2" charset="2"/>
              <a:buChar char="q"/>
            </a:pPr>
            <a:endParaRPr lang="en-US" b="1" dirty="0" smtClean="0"/>
          </a:p>
          <a:p>
            <a:pPr lvl="0">
              <a:buFont typeface="Wingdings" panose="05000000000000000000" pitchFamily="2" charset="2"/>
              <a:buChar char="q"/>
            </a:pPr>
            <a:r>
              <a:rPr lang="en-US" b="1" dirty="0" smtClean="0"/>
              <a:t>3 </a:t>
            </a:r>
            <a:r>
              <a:rPr lang="en-US" b="1" dirty="0"/>
              <a:t>interesting facts about your region</a:t>
            </a:r>
            <a:endParaRPr lang="en-US" dirty="0"/>
          </a:p>
          <a:p>
            <a:endParaRPr lang="en-US" dirty="0"/>
          </a:p>
        </p:txBody>
      </p:sp>
    </p:spTree>
    <p:extLst>
      <p:ext uri="{BB962C8B-B14F-4D97-AF65-F5344CB8AC3E}">
        <p14:creationId xmlns:p14="http://schemas.microsoft.com/office/powerpoint/2010/main" val="578224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Day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22241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 will continue working on our projects today. Remember to look at your checklist or ask me if you have questions! </a:t>
            </a:r>
          </a:p>
          <a:p>
            <a:r>
              <a:rPr lang="en-US" dirty="0" smtClean="0"/>
              <a:t>We will be presenting tomorrow! </a:t>
            </a:r>
            <a:endParaRPr lang="en-US" dirty="0"/>
          </a:p>
        </p:txBody>
      </p:sp>
      <p:sp>
        <p:nvSpPr>
          <p:cNvPr id="2" name="Title 1"/>
          <p:cNvSpPr>
            <a:spLocks noGrp="1"/>
          </p:cNvSpPr>
          <p:nvPr>
            <p:ph type="title"/>
          </p:nvPr>
        </p:nvSpPr>
        <p:spPr/>
        <p:txBody>
          <a:bodyPr/>
          <a:lstStyle/>
          <a:p>
            <a:r>
              <a:rPr lang="en-US" dirty="0" smtClean="0"/>
              <a:t>Welcome to Thursday!</a:t>
            </a:r>
            <a:endParaRPr lang="en-US" dirty="0"/>
          </a:p>
        </p:txBody>
      </p:sp>
    </p:spTree>
    <p:extLst>
      <p:ext uri="{BB962C8B-B14F-4D97-AF65-F5344CB8AC3E}">
        <p14:creationId xmlns:p14="http://schemas.microsoft.com/office/powerpoint/2010/main" val="274679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buFont typeface="Wingdings" panose="05000000000000000000" pitchFamily="2" charset="2"/>
              <a:buChar char="q"/>
            </a:pPr>
            <a:r>
              <a:rPr lang="en-US" dirty="0"/>
              <a:t>My poster is completed and ready to present</a:t>
            </a:r>
            <a:r>
              <a:rPr lang="en-US" dirty="0" smtClean="0"/>
              <a:t>!</a:t>
            </a:r>
          </a:p>
          <a:p>
            <a:pPr lvl="0">
              <a:buFont typeface="Wingdings" panose="05000000000000000000" pitchFamily="2" charset="2"/>
              <a:buChar char="q"/>
            </a:pPr>
            <a:endParaRPr lang="en-US" dirty="0"/>
          </a:p>
          <a:p>
            <a:pPr lvl="0">
              <a:buFont typeface="Wingdings" panose="05000000000000000000" pitchFamily="2" charset="2"/>
              <a:buChar char="q"/>
            </a:pPr>
            <a:r>
              <a:rPr lang="en-US" dirty="0"/>
              <a:t>My group has organized our presentation and is ready to present</a:t>
            </a:r>
            <a:r>
              <a:rPr lang="en-US" dirty="0" smtClean="0"/>
              <a:t>!</a:t>
            </a:r>
          </a:p>
          <a:p>
            <a:pPr lvl="0">
              <a:buFont typeface="Wingdings" panose="05000000000000000000" pitchFamily="2" charset="2"/>
              <a:buChar char="q"/>
            </a:pPr>
            <a:endParaRPr lang="en-US" dirty="0"/>
          </a:p>
          <a:p>
            <a:pPr lvl="0">
              <a:buFont typeface="Wingdings" panose="05000000000000000000" pitchFamily="2" charset="2"/>
              <a:buChar char="q"/>
            </a:pPr>
            <a:r>
              <a:rPr lang="en-US" dirty="0"/>
              <a:t>My time machine paragraph has been completed with my best effort</a:t>
            </a:r>
            <a:r>
              <a:rPr lang="en-US" dirty="0" smtClean="0"/>
              <a:t>!</a:t>
            </a:r>
          </a:p>
          <a:p>
            <a:pPr lvl="0">
              <a:buFont typeface="Wingdings" panose="05000000000000000000" pitchFamily="2" charset="2"/>
              <a:buChar char="q"/>
            </a:pPr>
            <a:endParaRPr lang="en-US" dirty="0"/>
          </a:p>
          <a:p>
            <a:pPr lvl="0">
              <a:buFont typeface="Wingdings" panose="05000000000000000000" pitchFamily="2" charset="2"/>
              <a:buChar char="q"/>
            </a:pPr>
            <a:r>
              <a:rPr lang="en-US" dirty="0"/>
              <a:t>The questions about my region on the “4 Regions of Texas” page have been completed</a:t>
            </a:r>
            <a:r>
              <a:rPr lang="en-US" dirty="0" smtClean="0"/>
              <a:t>!</a:t>
            </a:r>
          </a:p>
          <a:p>
            <a:pPr marL="118872" lvl="0" indent="0">
              <a:buNone/>
            </a:pPr>
            <a:r>
              <a:rPr lang="en-US" dirty="0" smtClean="0"/>
              <a:t> </a:t>
            </a:r>
            <a:endParaRPr lang="en-US" dirty="0"/>
          </a:p>
          <a:p>
            <a:pPr lvl="0">
              <a:buFont typeface="Wingdings" panose="05000000000000000000" pitchFamily="2" charset="2"/>
              <a:buChar char="q"/>
            </a:pPr>
            <a:r>
              <a:rPr lang="en-US" dirty="0"/>
              <a:t>I am familiar enough with my region to answer questions about it when Coach Morgan asks me!</a:t>
            </a:r>
          </a:p>
          <a:p>
            <a:endParaRPr lang="en-US" dirty="0"/>
          </a:p>
        </p:txBody>
      </p:sp>
      <p:sp>
        <p:nvSpPr>
          <p:cNvPr id="2" name="Title 1"/>
          <p:cNvSpPr>
            <a:spLocks noGrp="1"/>
          </p:cNvSpPr>
          <p:nvPr>
            <p:ph type="title"/>
          </p:nvPr>
        </p:nvSpPr>
        <p:spPr/>
        <p:txBody>
          <a:bodyPr/>
          <a:lstStyle/>
          <a:p>
            <a:r>
              <a:rPr lang="en-US" dirty="0" smtClean="0"/>
              <a:t>Project Checklist</a:t>
            </a:r>
            <a:endParaRPr lang="en-US" dirty="0"/>
          </a:p>
        </p:txBody>
      </p:sp>
    </p:spTree>
    <p:extLst>
      <p:ext uri="{BB962C8B-B14F-4D97-AF65-F5344CB8AC3E}">
        <p14:creationId xmlns:p14="http://schemas.microsoft.com/office/powerpoint/2010/main" val="1018067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Day</a:t>
            </a:r>
            <a:endParaRPr lang="en-US" dirty="0"/>
          </a:p>
        </p:txBody>
      </p:sp>
    </p:spTree>
    <p:extLst>
      <p:ext uri="{BB962C8B-B14F-4D97-AF65-F5344CB8AC3E}">
        <p14:creationId xmlns:p14="http://schemas.microsoft.com/office/powerpoint/2010/main" val="1226031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your warm-up, get ready to present. You should be pretty close to ready, but you will have 10 minutes to gather your group and your thoughts!</a:t>
            </a:r>
            <a:endParaRPr lang="en-US" dirty="0"/>
          </a:p>
        </p:txBody>
      </p:sp>
      <p:sp>
        <p:nvSpPr>
          <p:cNvPr id="2" name="Title 1"/>
          <p:cNvSpPr>
            <a:spLocks noGrp="1"/>
          </p:cNvSpPr>
          <p:nvPr>
            <p:ph type="title"/>
          </p:nvPr>
        </p:nvSpPr>
        <p:spPr/>
        <p:txBody>
          <a:bodyPr/>
          <a:lstStyle/>
          <a:p>
            <a:r>
              <a:rPr lang="en-US" dirty="0" smtClean="0"/>
              <a:t>Presentations</a:t>
            </a:r>
            <a:endParaRPr lang="en-US" dirty="0"/>
          </a:p>
        </p:txBody>
      </p:sp>
    </p:spTree>
    <p:extLst>
      <p:ext uri="{BB962C8B-B14F-4D97-AF65-F5344CB8AC3E}">
        <p14:creationId xmlns:p14="http://schemas.microsoft.com/office/powerpoint/2010/main" val="2113869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Texas is made up of 4 different regions. </a:t>
            </a:r>
          </a:p>
          <a:p>
            <a:endParaRPr lang="en-US" dirty="0" smtClean="0"/>
          </a:p>
          <a:p>
            <a:r>
              <a:rPr lang="en-US" dirty="0" smtClean="0"/>
              <a:t>Each one has different characteristics.</a:t>
            </a:r>
          </a:p>
          <a:p>
            <a:endParaRPr lang="en-US" dirty="0" smtClean="0"/>
          </a:p>
          <a:p>
            <a:r>
              <a:rPr lang="en-US" dirty="0" smtClean="0"/>
              <a:t>Before we study the geography of Texas, let’s figure out </a:t>
            </a:r>
            <a:r>
              <a:rPr lang="en-US" b="1" dirty="0" smtClean="0">
                <a:solidFill>
                  <a:schemeClr val="accent1">
                    <a:lumMod val="75000"/>
                  </a:schemeClr>
                </a:solidFill>
              </a:rPr>
              <a:t>where those regions are and what they are called</a:t>
            </a:r>
            <a:r>
              <a:rPr lang="en-US" dirty="0" smtClean="0"/>
              <a:t>.</a:t>
            </a:r>
            <a:endParaRPr lang="en-US" dirty="0"/>
          </a:p>
        </p:txBody>
      </p:sp>
      <p:sp>
        <p:nvSpPr>
          <p:cNvPr id="2" name="Title 1"/>
          <p:cNvSpPr>
            <a:spLocks noGrp="1"/>
          </p:cNvSpPr>
          <p:nvPr>
            <p:ph type="title"/>
          </p:nvPr>
        </p:nvSpPr>
        <p:spPr/>
        <p:txBody>
          <a:bodyPr/>
          <a:lstStyle/>
          <a:p>
            <a:r>
              <a:rPr lang="en-US" dirty="0" smtClean="0"/>
              <a:t>Texas and its Regions</a:t>
            </a:r>
            <a:endParaRPr lang="en-US" dirty="0"/>
          </a:p>
        </p:txBody>
      </p:sp>
    </p:spTree>
    <p:extLst>
      <p:ext uri="{BB962C8B-B14F-4D97-AF65-F5344CB8AC3E}">
        <p14:creationId xmlns:p14="http://schemas.microsoft.com/office/powerpoint/2010/main" val="183809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Here’s how you will be graded</a:t>
            </a:r>
          </a:p>
        </p:txBody>
      </p:sp>
      <p:sp>
        <p:nvSpPr>
          <p:cNvPr id="2" name="Title 1"/>
          <p:cNvSpPr>
            <a:spLocks noGrp="1"/>
          </p:cNvSpPr>
          <p:nvPr>
            <p:ph type="title"/>
          </p:nvPr>
        </p:nvSpPr>
        <p:spPr/>
        <p:txBody>
          <a:bodyPr/>
          <a:lstStyle/>
          <a:p>
            <a:r>
              <a:rPr lang="en-US" dirty="0" smtClean="0"/>
              <a:t>Grading Scale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58018265"/>
              </p:ext>
            </p:extLst>
          </p:nvPr>
        </p:nvGraphicFramePr>
        <p:xfrm>
          <a:off x="1524000" y="2819400"/>
          <a:ext cx="6096000" cy="3429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85800">
                <a:tc>
                  <a:txBody>
                    <a:bodyPr/>
                    <a:lstStyle/>
                    <a:p>
                      <a:r>
                        <a:rPr lang="en-US" dirty="0" smtClean="0"/>
                        <a:t>Criteria</a:t>
                      </a:r>
                      <a:endParaRPr lang="en-US" dirty="0"/>
                    </a:p>
                  </a:txBody>
                  <a:tcPr/>
                </a:tc>
                <a:tc>
                  <a:txBody>
                    <a:bodyPr/>
                    <a:lstStyle/>
                    <a:p>
                      <a:r>
                        <a:rPr lang="en-US" dirty="0" smtClean="0"/>
                        <a:t>Percentage of Score</a:t>
                      </a:r>
                      <a:endParaRPr lang="en-US" dirty="0"/>
                    </a:p>
                  </a:txBody>
                  <a:tcPr/>
                </a:tc>
                <a:extLst>
                  <a:ext uri="{0D108BD9-81ED-4DB2-BD59-A6C34878D82A}">
                    <a16:rowId xmlns:a16="http://schemas.microsoft.com/office/drawing/2014/main" val="10000"/>
                  </a:ext>
                </a:extLst>
              </a:tr>
              <a:tr h="685800">
                <a:tc>
                  <a:txBody>
                    <a:bodyPr/>
                    <a:lstStyle/>
                    <a:p>
                      <a:r>
                        <a:rPr lang="en-US" dirty="0" smtClean="0"/>
                        <a:t>Effort throughout the project</a:t>
                      </a:r>
                      <a:endParaRPr lang="en-US" dirty="0"/>
                    </a:p>
                  </a:txBody>
                  <a:tcPr/>
                </a:tc>
                <a:tc>
                  <a:txBody>
                    <a:bodyPr/>
                    <a:lstStyle/>
                    <a:p>
                      <a:r>
                        <a:rPr lang="en-US" dirty="0" smtClean="0"/>
                        <a:t>25%</a:t>
                      </a:r>
                      <a:endParaRPr lang="en-US" dirty="0"/>
                    </a:p>
                  </a:txBody>
                  <a:tcPr/>
                </a:tc>
                <a:extLst>
                  <a:ext uri="{0D108BD9-81ED-4DB2-BD59-A6C34878D82A}">
                    <a16:rowId xmlns:a16="http://schemas.microsoft.com/office/drawing/2014/main" val="10001"/>
                  </a:ext>
                </a:extLst>
              </a:tr>
              <a:tr h="685800">
                <a:tc>
                  <a:txBody>
                    <a:bodyPr/>
                    <a:lstStyle/>
                    <a:p>
                      <a:r>
                        <a:rPr lang="en-US" dirty="0" smtClean="0"/>
                        <a:t>Poster content</a:t>
                      </a:r>
                      <a:r>
                        <a:rPr lang="en-US" baseline="0" dirty="0" smtClean="0"/>
                        <a:t> and neatness</a:t>
                      </a:r>
                      <a:endParaRPr lang="en-US" dirty="0"/>
                    </a:p>
                  </a:txBody>
                  <a:tcPr/>
                </a:tc>
                <a:tc>
                  <a:txBody>
                    <a:bodyPr/>
                    <a:lstStyle/>
                    <a:p>
                      <a:r>
                        <a:rPr lang="en-US" dirty="0" smtClean="0"/>
                        <a:t>25%</a:t>
                      </a:r>
                      <a:endParaRPr lang="en-US" dirty="0"/>
                    </a:p>
                  </a:txBody>
                  <a:tcPr/>
                </a:tc>
                <a:extLst>
                  <a:ext uri="{0D108BD9-81ED-4DB2-BD59-A6C34878D82A}">
                    <a16:rowId xmlns:a16="http://schemas.microsoft.com/office/drawing/2014/main" val="10002"/>
                  </a:ext>
                </a:extLst>
              </a:tr>
              <a:tr h="685800">
                <a:tc>
                  <a:txBody>
                    <a:bodyPr/>
                    <a:lstStyle/>
                    <a:p>
                      <a:r>
                        <a:rPr lang="en-US" dirty="0" smtClean="0"/>
                        <a:t>Presentation clarity and information</a:t>
                      </a:r>
                      <a:endParaRPr lang="en-US" dirty="0"/>
                    </a:p>
                  </a:txBody>
                  <a:tcPr/>
                </a:tc>
                <a:tc>
                  <a:txBody>
                    <a:bodyPr/>
                    <a:lstStyle/>
                    <a:p>
                      <a:r>
                        <a:rPr lang="en-US" dirty="0" smtClean="0"/>
                        <a:t>25%</a:t>
                      </a:r>
                      <a:endParaRPr lang="en-US" dirty="0"/>
                    </a:p>
                  </a:txBody>
                  <a:tcPr/>
                </a:tc>
                <a:extLst>
                  <a:ext uri="{0D108BD9-81ED-4DB2-BD59-A6C34878D82A}">
                    <a16:rowId xmlns:a16="http://schemas.microsoft.com/office/drawing/2014/main" val="10003"/>
                  </a:ext>
                </a:extLst>
              </a:tr>
              <a:tr h="685800">
                <a:tc>
                  <a:txBody>
                    <a:bodyPr/>
                    <a:lstStyle/>
                    <a:p>
                      <a:r>
                        <a:rPr lang="en-US" dirty="0" smtClean="0"/>
                        <a:t>Content</a:t>
                      </a:r>
                      <a:endParaRPr lang="en-US" dirty="0"/>
                    </a:p>
                  </a:txBody>
                  <a:tcPr/>
                </a:tc>
                <a:tc>
                  <a:txBody>
                    <a:bodyPr/>
                    <a:lstStyle/>
                    <a:p>
                      <a:r>
                        <a:rPr lang="en-US" dirty="0" smtClean="0"/>
                        <a:t>25%</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76999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Have a great weekend! Hope it’s filled with Netflix and Call of Duty! </a:t>
            </a:r>
            <a:endParaRPr lang="en-US" dirty="0"/>
          </a:p>
        </p:txBody>
      </p:sp>
      <p:sp>
        <p:nvSpPr>
          <p:cNvPr id="2" name="Title 1"/>
          <p:cNvSpPr>
            <a:spLocks noGrp="1"/>
          </p:cNvSpPr>
          <p:nvPr>
            <p:ph type="title"/>
          </p:nvPr>
        </p:nvSpPr>
        <p:spPr/>
        <p:txBody>
          <a:bodyPr/>
          <a:lstStyle/>
          <a:p>
            <a:r>
              <a:rPr lang="en-US" dirty="0" smtClean="0"/>
              <a:t>End of Day</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799" y="3048000"/>
            <a:ext cx="392853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048000"/>
            <a:ext cx="38608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745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 the situation from your time machine writing. You are still stuck in the past. However, this time you have the option to move to any of the 4 regions to live. In 1-2 complete sentences, tell me which one you would choose and why.</a:t>
            </a:r>
          </a:p>
          <a:p>
            <a:endParaRPr lang="en-US" dirty="0"/>
          </a:p>
        </p:txBody>
      </p:sp>
      <p:sp>
        <p:nvSpPr>
          <p:cNvPr id="3" name="Title 2"/>
          <p:cNvSpPr>
            <a:spLocks noGrp="1"/>
          </p:cNvSpPr>
          <p:nvPr>
            <p:ph type="title"/>
          </p:nvPr>
        </p:nvSpPr>
        <p:spPr/>
        <p:txBody>
          <a:bodyPr/>
          <a:lstStyle/>
          <a:p>
            <a:r>
              <a:rPr lang="en-US" dirty="0" smtClean="0"/>
              <a:t>Warm-up</a:t>
            </a:r>
            <a:endParaRPr lang="en-US" dirty="0"/>
          </a:p>
        </p:txBody>
      </p:sp>
    </p:spTree>
    <p:extLst>
      <p:ext uri="{BB962C8B-B14F-4D97-AF65-F5344CB8AC3E}">
        <p14:creationId xmlns:p14="http://schemas.microsoft.com/office/powerpoint/2010/main" val="3507605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Mondays are so boss </a:t>
            </a:r>
            <a:endPar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61533"/>
            <a:ext cx="55626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32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Friday!!</a:t>
            </a:r>
            <a:endParaRPr lang="en-US" dirty="0"/>
          </a:p>
        </p:txBody>
      </p:sp>
      <p:sp>
        <p:nvSpPr>
          <p:cNvPr id="3" name="Content Placeholder 2"/>
          <p:cNvSpPr>
            <a:spLocks noGrp="1"/>
          </p:cNvSpPr>
          <p:nvPr>
            <p:ph idx="1"/>
          </p:nvPr>
        </p:nvSpPr>
        <p:spPr/>
        <p:txBody>
          <a:bodyPr/>
          <a:lstStyle/>
          <a:p>
            <a:r>
              <a:rPr lang="en-US" dirty="0" smtClean="0"/>
              <a:t>This is your official warning that you will be having a test this Friday. It will cover everything we have done this year up to this point. </a:t>
            </a:r>
          </a:p>
          <a:p>
            <a:r>
              <a:rPr lang="en-US" dirty="0" smtClean="0"/>
              <a:t>(If you’ve been paying attention in class and doing your work then don’t panic)</a:t>
            </a:r>
          </a:p>
          <a:p>
            <a:r>
              <a:rPr lang="en-US" b="1" dirty="0" smtClean="0">
                <a:solidFill>
                  <a:srgbClr val="FF0000"/>
                </a:solidFill>
              </a:rPr>
              <a:t>It will be a major grade</a:t>
            </a:r>
            <a:endParaRPr lang="en-US" b="1" dirty="0">
              <a:solidFill>
                <a:srgbClr val="FF0000"/>
              </a:solidFill>
            </a:endParaRPr>
          </a:p>
        </p:txBody>
      </p:sp>
    </p:spTree>
    <p:extLst>
      <p:ext uri="{BB962C8B-B14F-4D97-AF65-F5344CB8AC3E}">
        <p14:creationId xmlns:p14="http://schemas.microsoft.com/office/powerpoint/2010/main" val="4134102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Today were going to talk about how the physical geography and resources of a region affect the people living there.</a:t>
            </a:r>
          </a:p>
          <a:p>
            <a:pPr lvl="1"/>
            <a:r>
              <a:rPr lang="en-US" dirty="0" smtClean="0"/>
              <a:t>Population Distribution</a:t>
            </a:r>
            <a:endParaRPr lang="en-US" dirty="0"/>
          </a:p>
        </p:txBody>
      </p:sp>
      <p:sp>
        <p:nvSpPr>
          <p:cNvPr id="2" name="Title 1"/>
          <p:cNvSpPr>
            <a:spLocks noGrp="1"/>
          </p:cNvSpPr>
          <p:nvPr>
            <p:ph type="title"/>
          </p:nvPr>
        </p:nvSpPr>
        <p:spPr/>
        <p:txBody>
          <a:bodyPr>
            <a:normAutofit fontScale="90000"/>
          </a:bodyPr>
          <a:lstStyle/>
          <a:p>
            <a:r>
              <a:rPr lang="en-US" dirty="0" smtClean="0"/>
              <a:t>So what do the regions have to do with the people of Texas?</a:t>
            </a:r>
            <a:endParaRPr lang="en-US" dirty="0"/>
          </a:p>
        </p:txBody>
      </p:sp>
    </p:spTree>
    <p:extLst>
      <p:ext uri="{BB962C8B-B14F-4D97-AF65-F5344CB8AC3E}">
        <p14:creationId xmlns:p14="http://schemas.microsoft.com/office/powerpoint/2010/main" val="2205806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Try to think on your own of some things that could effect why people would move to a certain place in the old days.</a:t>
            </a:r>
          </a:p>
        </p:txBody>
      </p:sp>
      <p:sp>
        <p:nvSpPr>
          <p:cNvPr id="2" name="Title 1"/>
          <p:cNvSpPr>
            <a:spLocks noGrp="1"/>
          </p:cNvSpPr>
          <p:nvPr>
            <p:ph type="title"/>
          </p:nvPr>
        </p:nvSpPr>
        <p:spPr/>
        <p:txBody>
          <a:bodyPr/>
          <a:lstStyle/>
          <a:p>
            <a:r>
              <a:rPr lang="en-US" dirty="0" smtClean="0"/>
              <a:t>Think..</a:t>
            </a:r>
            <a:endParaRPr lang="en-US" dirty="0"/>
          </a:p>
        </p:txBody>
      </p:sp>
    </p:spTree>
    <p:extLst>
      <p:ext uri="{BB962C8B-B14F-4D97-AF65-F5344CB8AC3E}">
        <p14:creationId xmlns:p14="http://schemas.microsoft.com/office/powerpoint/2010/main" val="760114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Now, talk with a neighbor and see if you can gather some more ideas from their perspective.</a:t>
            </a:r>
            <a:endParaRPr lang="en-US" dirty="0"/>
          </a:p>
        </p:txBody>
      </p:sp>
      <p:sp>
        <p:nvSpPr>
          <p:cNvPr id="2" name="Title 1"/>
          <p:cNvSpPr>
            <a:spLocks noGrp="1"/>
          </p:cNvSpPr>
          <p:nvPr>
            <p:ph type="title"/>
          </p:nvPr>
        </p:nvSpPr>
        <p:spPr/>
        <p:txBody>
          <a:bodyPr/>
          <a:lstStyle/>
          <a:p>
            <a:r>
              <a:rPr lang="en-US" dirty="0" smtClean="0"/>
              <a:t>Pair..</a:t>
            </a:r>
            <a:endParaRPr lang="en-US" dirty="0"/>
          </a:p>
        </p:txBody>
      </p:sp>
    </p:spTree>
    <p:extLst>
      <p:ext uri="{BB962C8B-B14F-4D97-AF65-F5344CB8AC3E}">
        <p14:creationId xmlns:p14="http://schemas.microsoft.com/office/powerpoint/2010/main" val="1363399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Make a list in the space provided of at least 3 things that could affect why someone would live in a certain place.</a:t>
            </a:r>
            <a:endParaRPr lang="en-US" dirty="0"/>
          </a:p>
        </p:txBody>
      </p:sp>
      <p:sp>
        <p:nvSpPr>
          <p:cNvPr id="2" name="Title 1"/>
          <p:cNvSpPr>
            <a:spLocks noGrp="1"/>
          </p:cNvSpPr>
          <p:nvPr>
            <p:ph type="title"/>
          </p:nvPr>
        </p:nvSpPr>
        <p:spPr/>
        <p:txBody>
          <a:bodyPr/>
          <a:lstStyle/>
          <a:p>
            <a:r>
              <a:rPr lang="en-US" dirty="0" smtClean="0"/>
              <a:t>Share..</a:t>
            </a:r>
            <a:endParaRPr lang="en-US" dirty="0"/>
          </a:p>
        </p:txBody>
      </p:sp>
    </p:spTree>
    <p:extLst>
      <p:ext uri="{BB962C8B-B14F-4D97-AF65-F5344CB8AC3E}">
        <p14:creationId xmlns:p14="http://schemas.microsoft.com/office/powerpoint/2010/main" val="730625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67"/>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152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and its Regions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91501"/>
            <a:ext cx="4804684" cy="464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600200"/>
            <a:ext cx="4572000"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Take the next 5 minutes to color and label the 4 regions of Texas.</a:t>
            </a:r>
          </a:p>
          <a:p>
            <a:pPr marL="285750" indent="-285750">
              <a:buFont typeface="Arial" panose="020B0604020202020204" pitchFamily="34" charset="0"/>
              <a:buChar char="•"/>
            </a:pPr>
            <a:r>
              <a:rPr lang="en-US" sz="3200" dirty="0" smtClean="0"/>
              <a:t>Use page 49 in the book</a:t>
            </a:r>
            <a:endParaRPr lang="en-US" sz="3200" dirty="0"/>
          </a:p>
        </p:txBody>
      </p:sp>
    </p:spTree>
    <p:extLst>
      <p:ext uri="{BB962C8B-B14F-4D97-AF65-F5344CB8AC3E}">
        <p14:creationId xmlns:p14="http://schemas.microsoft.com/office/powerpoint/2010/main" val="2969539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496888"/>
            <a:ext cx="9053513" cy="586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24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irisrainwater.com/images/TexasRainfallMap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7915275" cy="660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920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6267"/>
            <a:ext cx="7328246"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939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866"/>
            <a:ext cx="7848600" cy="6764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300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33" y="31262"/>
            <a:ext cx="8105775" cy="680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0117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867"/>
            <a:ext cx="7924800" cy="6788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513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67750" cy="6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680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Tell me one thing you learned from the maps of Texas</a:t>
            </a:r>
            <a:endParaRPr lang="en-US" dirty="0"/>
          </a:p>
        </p:txBody>
      </p:sp>
      <p:sp>
        <p:nvSpPr>
          <p:cNvPr id="2" name="Title 1"/>
          <p:cNvSpPr>
            <a:spLocks noGrp="1"/>
          </p:cNvSpPr>
          <p:nvPr>
            <p:ph type="title"/>
          </p:nvPr>
        </p:nvSpPr>
        <p:spPr/>
        <p:txBody>
          <a:bodyPr/>
          <a:lstStyle/>
          <a:p>
            <a:r>
              <a:rPr lang="en-US" dirty="0" smtClean="0"/>
              <a:t>What did you learn?</a:t>
            </a:r>
            <a:endParaRPr lang="en-US" dirty="0"/>
          </a:p>
        </p:txBody>
      </p:sp>
    </p:spTree>
    <p:extLst>
      <p:ext uri="{BB962C8B-B14F-4D97-AF65-F5344CB8AC3E}">
        <p14:creationId xmlns:p14="http://schemas.microsoft.com/office/powerpoint/2010/main" val="2859598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18000">
                  <a:solidFill>
                    <a:schemeClr val="accent2">
                      <a:satMod val="140000"/>
                    </a:schemeClr>
                  </a:solidFill>
                  <a:prstDash val="solid"/>
                  <a:miter lim="800000"/>
                </a:ln>
                <a:solidFill>
                  <a:srgbClr val="66FF66"/>
                </a:solidFill>
                <a:effectLst>
                  <a:outerShdw blurRad="25500" dist="23000" dir="7020000" algn="tl">
                    <a:srgbClr val="000000">
                      <a:alpha val="50000"/>
                    </a:srgbClr>
                  </a:outerShdw>
                </a:effectLst>
              </a:rPr>
              <a:t>Coastal Plains</a:t>
            </a:r>
            <a:endParaRPr lang="en-US" sz="6000" b="1" dirty="0">
              <a:ln w="18000">
                <a:solidFill>
                  <a:schemeClr val="accent2">
                    <a:satMod val="140000"/>
                  </a:schemeClr>
                </a:solidFill>
                <a:prstDash val="solid"/>
                <a:miter lim="800000"/>
              </a:ln>
              <a:solidFill>
                <a:srgbClr val="66FF66"/>
              </a:solidFill>
              <a:effectLst>
                <a:outerShdw blurRad="25500" dist="23000" dir="7020000" algn="tl">
                  <a:srgbClr val="000000">
                    <a:alpha val="50000"/>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821" y="1600200"/>
            <a:ext cx="5000625"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4472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Largest region in Texas</a:t>
            </a:r>
          </a:p>
          <a:p>
            <a:r>
              <a:rPr lang="en-US" dirty="0" smtClean="0"/>
              <a:t>About 2 out of every 3 Texans live in the Coastal Plains</a:t>
            </a:r>
          </a:p>
          <a:p>
            <a:r>
              <a:rPr lang="en-US" dirty="0" smtClean="0"/>
              <a:t>The most important oil boom in Texas history happened here</a:t>
            </a:r>
          </a:p>
          <a:p>
            <a:r>
              <a:rPr lang="en-US" dirty="0" smtClean="0"/>
              <a:t>The first explorers came to the Coastal Plains</a:t>
            </a:r>
          </a:p>
          <a:p>
            <a:r>
              <a:rPr lang="en-US" dirty="0" smtClean="0"/>
              <a:t>The Northern part of the Coastal Plains has the densest forests in Texas</a:t>
            </a:r>
          </a:p>
          <a:p>
            <a:r>
              <a:rPr lang="en-US" dirty="0" smtClean="0"/>
              <a:t>The Coastal Plains are home to Houston, Austin, Corpus Christi, Galveston, Waco, Dallas, and many more</a:t>
            </a:r>
          </a:p>
          <a:p>
            <a:endParaRPr lang="en-US" dirty="0"/>
          </a:p>
        </p:txBody>
      </p:sp>
      <p:sp>
        <p:nvSpPr>
          <p:cNvPr id="2" name="Title 1"/>
          <p:cNvSpPr>
            <a:spLocks noGrp="1"/>
          </p:cNvSpPr>
          <p:nvPr>
            <p:ph type="title"/>
          </p:nvPr>
        </p:nvSpPr>
        <p:spPr/>
        <p:txBody>
          <a:bodyPr/>
          <a:lstStyle/>
          <a:p>
            <a:r>
              <a:rPr lang="en-US" dirty="0" smtClean="0"/>
              <a:t>Coastal Plains</a:t>
            </a:r>
            <a:endParaRPr lang="en-US" dirty="0"/>
          </a:p>
        </p:txBody>
      </p:sp>
    </p:spTree>
    <p:extLst>
      <p:ext uri="{BB962C8B-B14F-4D97-AF65-F5344CB8AC3E}">
        <p14:creationId xmlns:p14="http://schemas.microsoft.com/office/powerpoint/2010/main" val="2658443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5" y="381000"/>
            <a:ext cx="9054005"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331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Flip to page 50 in the textbook and check out the sub-regions of the Coastal Plains.</a:t>
            </a:r>
          </a:p>
          <a:p>
            <a:r>
              <a:rPr lang="en-US" dirty="0" smtClean="0"/>
              <a:t>The regions of Texas are still so big that we must break them down even further into sub-regions to classify them.</a:t>
            </a:r>
            <a:endParaRPr lang="en-US" dirty="0"/>
          </a:p>
        </p:txBody>
      </p:sp>
      <p:sp>
        <p:nvSpPr>
          <p:cNvPr id="2" name="Title 1"/>
          <p:cNvSpPr>
            <a:spLocks noGrp="1"/>
          </p:cNvSpPr>
          <p:nvPr>
            <p:ph type="title"/>
          </p:nvPr>
        </p:nvSpPr>
        <p:spPr/>
        <p:txBody>
          <a:bodyPr/>
          <a:lstStyle/>
          <a:p>
            <a:r>
              <a:rPr lang="en-US" dirty="0" smtClean="0"/>
              <a:t>Coastal Plains Sub-regions</a:t>
            </a:r>
            <a:endParaRPr lang="en-US" dirty="0"/>
          </a:p>
        </p:txBody>
      </p:sp>
    </p:spTree>
    <p:extLst>
      <p:ext uri="{BB962C8B-B14F-4D97-AF65-F5344CB8AC3E}">
        <p14:creationId xmlns:p14="http://schemas.microsoft.com/office/powerpoint/2010/main" val="2458421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North Central Plains</a:t>
            </a:r>
            <a:endParaRPr 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545137" cy="506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3435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North Central Plains of the United States actually start in Canada and extend down to Texas</a:t>
            </a:r>
          </a:p>
          <a:p>
            <a:r>
              <a:rPr lang="en-US" dirty="0" smtClean="0"/>
              <a:t>The rivers traveling downhill to the Gulf of Mexico have carved out hills here</a:t>
            </a:r>
          </a:p>
          <a:p>
            <a:r>
              <a:rPr lang="en-US" dirty="0" smtClean="0"/>
              <a:t>We live here!</a:t>
            </a:r>
          </a:p>
          <a:p>
            <a:r>
              <a:rPr lang="en-US" dirty="0" smtClean="0"/>
              <a:t>The North Central Plains are home to Fort Worth, Arlington, Denton, and many more</a:t>
            </a:r>
            <a:endParaRPr lang="en-US" dirty="0"/>
          </a:p>
        </p:txBody>
      </p:sp>
      <p:sp>
        <p:nvSpPr>
          <p:cNvPr id="2" name="Title 1"/>
          <p:cNvSpPr>
            <a:spLocks noGrp="1"/>
          </p:cNvSpPr>
          <p:nvPr>
            <p:ph type="title"/>
          </p:nvPr>
        </p:nvSpPr>
        <p:spPr/>
        <p:txBody>
          <a:bodyPr/>
          <a:lstStyle/>
          <a:p>
            <a:r>
              <a:rPr lang="en-US" dirty="0" smtClean="0"/>
              <a:t>North Central Plains</a:t>
            </a:r>
            <a:endParaRPr lang="en-US" dirty="0"/>
          </a:p>
        </p:txBody>
      </p:sp>
    </p:spTree>
    <p:extLst>
      <p:ext uri="{BB962C8B-B14F-4D97-AF65-F5344CB8AC3E}">
        <p14:creationId xmlns:p14="http://schemas.microsoft.com/office/powerpoint/2010/main" val="6305677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Flip to page 57 in the textbook and check out the sub-regions of the North Central Plains</a:t>
            </a:r>
            <a:endParaRPr lang="en-US" dirty="0"/>
          </a:p>
        </p:txBody>
      </p:sp>
      <p:sp>
        <p:nvSpPr>
          <p:cNvPr id="2" name="Title 1"/>
          <p:cNvSpPr>
            <a:spLocks noGrp="1"/>
          </p:cNvSpPr>
          <p:nvPr>
            <p:ph type="title"/>
          </p:nvPr>
        </p:nvSpPr>
        <p:spPr/>
        <p:txBody>
          <a:bodyPr>
            <a:normAutofit fontScale="90000"/>
          </a:bodyPr>
          <a:lstStyle/>
          <a:p>
            <a:r>
              <a:rPr lang="en-US" dirty="0" smtClean="0"/>
              <a:t>North Central Plains Sub-regions</a:t>
            </a:r>
            <a:endParaRPr lang="en-US" dirty="0"/>
          </a:p>
        </p:txBody>
      </p:sp>
    </p:spTree>
    <p:extLst>
      <p:ext uri="{BB962C8B-B14F-4D97-AF65-F5344CB8AC3E}">
        <p14:creationId xmlns:p14="http://schemas.microsoft.com/office/powerpoint/2010/main" val="30663671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Great Plains</a:t>
            </a:r>
            <a:endParaRPr lang="en-US" sz="60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719763" cy="508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0977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Great Plains also begin in Canada</a:t>
            </a:r>
          </a:p>
          <a:p>
            <a:r>
              <a:rPr lang="en-US" dirty="0" smtClean="0"/>
              <a:t>They are often referred to as a “sea of grass”</a:t>
            </a:r>
          </a:p>
          <a:p>
            <a:r>
              <a:rPr lang="en-US" dirty="0" smtClean="0"/>
              <a:t>Irrigation has helped people be able to farm the land in the Great Plains</a:t>
            </a:r>
          </a:p>
          <a:p>
            <a:r>
              <a:rPr lang="en-US" dirty="0" smtClean="0"/>
              <a:t>The Great Plains often experience drought</a:t>
            </a:r>
          </a:p>
          <a:p>
            <a:r>
              <a:rPr lang="en-US" dirty="0" smtClean="0"/>
              <a:t>Palo </a:t>
            </a:r>
            <a:r>
              <a:rPr lang="en-US" dirty="0" err="1" smtClean="0"/>
              <a:t>Duro</a:t>
            </a:r>
            <a:r>
              <a:rPr lang="en-US" dirty="0" smtClean="0"/>
              <a:t> Canyon is the deepest canyon in Texas</a:t>
            </a:r>
          </a:p>
          <a:p>
            <a:r>
              <a:rPr lang="en-US" dirty="0" smtClean="0"/>
              <a:t>The Great Plains are home to Amarillo, Lubbock, Midland, Odessa, and many more </a:t>
            </a:r>
            <a:endParaRPr lang="en-US" dirty="0"/>
          </a:p>
        </p:txBody>
      </p:sp>
      <p:sp>
        <p:nvSpPr>
          <p:cNvPr id="2" name="Title 1"/>
          <p:cNvSpPr>
            <a:spLocks noGrp="1"/>
          </p:cNvSpPr>
          <p:nvPr>
            <p:ph type="title"/>
          </p:nvPr>
        </p:nvSpPr>
        <p:spPr/>
        <p:txBody>
          <a:bodyPr/>
          <a:lstStyle/>
          <a:p>
            <a:r>
              <a:rPr lang="en-US" dirty="0" smtClean="0"/>
              <a:t>Great Plains</a:t>
            </a:r>
            <a:endParaRPr lang="en-US" dirty="0"/>
          </a:p>
        </p:txBody>
      </p:sp>
    </p:spTree>
    <p:extLst>
      <p:ext uri="{BB962C8B-B14F-4D97-AF65-F5344CB8AC3E}">
        <p14:creationId xmlns:p14="http://schemas.microsoft.com/office/powerpoint/2010/main" val="42599095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Flip to page 62 in your book and check out the sub-regions of the Great Plains</a:t>
            </a:r>
            <a:endParaRPr lang="en-US" dirty="0"/>
          </a:p>
        </p:txBody>
      </p:sp>
      <p:sp>
        <p:nvSpPr>
          <p:cNvPr id="2" name="Title 1"/>
          <p:cNvSpPr>
            <a:spLocks noGrp="1"/>
          </p:cNvSpPr>
          <p:nvPr>
            <p:ph type="title"/>
          </p:nvPr>
        </p:nvSpPr>
        <p:spPr/>
        <p:txBody>
          <a:bodyPr/>
          <a:lstStyle/>
          <a:p>
            <a:r>
              <a:rPr lang="en-US" dirty="0" smtClean="0"/>
              <a:t>Great Plains Sub-regions</a:t>
            </a:r>
            <a:endParaRPr lang="en-US" dirty="0"/>
          </a:p>
        </p:txBody>
      </p:sp>
    </p:spTree>
    <p:extLst>
      <p:ext uri="{BB962C8B-B14F-4D97-AF65-F5344CB8AC3E}">
        <p14:creationId xmlns:p14="http://schemas.microsoft.com/office/powerpoint/2010/main" val="36077167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Mountains and Basins</a:t>
            </a:r>
            <a:endParaRPr lang="en-US" sz="6000"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676900" cy="507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5075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Mountains and Basins are on the outskirts of the Rocky Mountains</a:t>
            </a:r>
          </a:p>
          <a:p>
            <a:r>
              <a:rPr lang="en-US" dirty="0" smtClean="0"/>
              <a:t>It is the driest region in Texas</a:t>
            </a:r>
          </a:p>
          <a:p>
            <a:r>
              <a:rPr lang="en-US" dirty="0" smtClean="0"/>
              <a:t>It is also the smallest region of Texas and has no sub-regions</a:t>
            </a:r>
          </a:p>
          <a:p>
            <a:r>
              <a:rPr lang="en-US" dirty="0" smtClean="0"/>
              <a:t>The Mountains and Basins include El Paso, some small cities, and not much else</a:t>
            </a:r>
            <a:endParaRPr lang="en-US" dirty="0"/>
          </a:p>
        </p:txBody>
      </p:sp>
      <p:sp>
        <p:nvSpPr>
          <p:cNvPr id="2" name="Title 1"/>
          <p:cNvSpPr>
            <a:spLocks noGrp="1"/>
          </p:cNvSpPr>
          <p:nvPr>
            <p:ph type="title"/>
          </p:nvPr>
        </p:nvSpPr>
        <p:spPr/>
        <p:txBody>
          <a:bodyPr/>
          <a:lstStyle/>
          <a:p>
            <a:r>
              <a:rPr lang="en-US" dirty="0" smtClean="0"/>
              <a:t>Mountains and Basins</a:t>
            </a:r>
            <a:endParaRPr lang="en-US" dirty="0"/>
          </a:p>
        </p:txBody>
      </p:sp>
    </p:spTree>
    <p:extLst>
      <p:ext uri="{BB962C8B-B14F-4D97-AF65-F5344CB8AC3E}">
        <p14:creationId xmlns:p14="http://schemas.microsoft.com/office/powerpoint/2010/main" val="9527154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are none! Too small</a:t>
            </a:r>
            <a:endParaRPr lang="en-US" dirty="0"/>
          </a:p>
        </p:txBody>
      </p:sp>
      <p:sp>
        <p:nvSpPr>
          <p:cNvPr id="2" name="Title 1"/>
          <p:cNvSpPr>
            <a:spLocks noGrp="1"/>
          </p:cNvSpPr>
          <p:nvPr>
            <p:ph type="title"/>
          </p:nvPr>
        </p:nvSpPr>
        <p:spPr/>
        <p:txBody>
          <a:bodyPr>
            <a:normAutofit fontScale="90000"/>
          </a:bodyPr>
          <a:lstStyle/>
          <a:p>
            <a:r>
              <a:rPr lang="en-US" dirty="0" smtClean="0"/>
              <a:t>Mountains and Basins Sub-regions</a:t>
            </a:r>
            <a:endParaRPr lang="en-US" dirty="0"/>
          </a:p>
        </p:txBody>
      </p:sp>
    </p:spTree>
    <p:extLst>
      <p:ext uri="{BB962C8B-B14F-4D97-AF65-F5344CB8AC3E}">
        <p14:creationId xmlns:p14="http://schemas.microsoft.com/office/powerpoint/2010/main" val="3260573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67345" cy="12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7" y="2142066"/>
            <a:ext cx="60674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0" y="2893483"/>
            <a:ext cx="2318756" cy="190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5762" y="2893483"/>
            <a:ext cx="2412626" cy="198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0742" y="2966508"/>
            <a:ext cx="23225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2182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Look back to your warm-up for today. You need to decide if you would like to keep your answer the same or change it to something else. </a:t>
            </a:r>
          </a:p>
          <a:p>
            <a:endParaRPr lang="en-US" dirty="0" smtClean="0"/>
          </a:p>
          <a:p>
            <a:r>
              <a:rPr lang="en-US" dirty="0" smtClean="0"/>
              <a:t>You need to tell me if you decided to change your answer or not, </a:t>
            </a:r>
            <a:r>
              <a:rPr lang="en-US" b="1" dirty="0" smtClean="0">
                <a:solidFill>
                  <a:srgbClr val="FF0000"/>
                </a:solidFill>
              </a:rPr>
              <a:t>and why!</a:t>
            </a:r>
          </a:p>
          <a:p>
            <a:endParaRPr lang="en-US" b="1" dirty="0" smtClean="0">
              <a:solidFill>
                <a:srgbClr val="FF0000"/>
              </a:solidFill>
            </a:endParaRPr>
          </a:p>
          <a:p>
            <a:r>
              <a:rPr lang="en-US" b="1" dirty="0" smtClean="0">
                <a:solidFill>
                  <a:srgbClr val="FF0000"/>
                </a:solidFill>
              </a:rPr>
              <a:t>(1-2 complete sentences)</a:t>
            </a:r>
          </a:p>
        </p:txBody>
      </p:sp>
      <p:sp>
        <p:nvSpPr>
          <p:cNvPr id="3" name="Title 2"/>
          <p:cNvSpPr>
            <a:spLocks noGrp="1"/>
          </p:cNvSpPr>
          <p:nvPr>
            <p:ph type="title"/>
          </p:nvPr>
        </p:nvSpPr>
        <p:spPr/>
        <p:txBody>
          <a:bodyPr/>
          <a:lstStyle/>
          <a:p>
            <a:r>
              <a:rPr lang="en-US" dirty="0" smtClean="0"/>
              <a:t>Ticket out the door</a:t>
            </a:r>
            <a:endParaRPr lang="en-US" dirty="0"/>
          </a:p>
        </p:txBody>
      </p:sp>
    </p:spTree>
    <p:extLst>
      <p:ext uri="{BB962C8B-B14F-4D97-AF65-F5344CB8AC3E}">
        <p14:creationId xmlns:p14="http://schemas.microsoft.com/office/powerpoint/2010/main" val="33173300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457825" cy="686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0644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End of Day</a:t>
            </a:r>
            <a:endParaRPr lang="en-US" dirty="0"/>
          </a:p>
        </p:txBody>
      </p:sp>
    </p:spTree>
    <p:extLst>
      <p:ext uri="{BB962C8B-B14F-4D97-AF65-F5344CB8AC3E}">
        <p14:creationId xmlns:p14="http://schemas.microsoft.com/office/powerpoint/2010/main" val="20405276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latin typeface="Berlin Sans FB Demi" panose="020E0802020502020306" pitchFamily="34" charset="0"/>
              </a:rPr>
              <a:t>Welcome to Tuesday, here’s this guy..</a:t>
            </a:r>
            <a:endParaRPr lang="en-US" sz="3200" dirty="0">
              <a:latin typeface="Berlin Sans FB Demi" panose="020E0802020502020306" pitchFamily="34" charset="0"/>
            </a:endParaRPr>
          </a:p>
        </p:txBody>
      </p:sp>
      <p:pic>
        <p:nvPicPr>
          <p:cNvPr id="15364" name="Picture 4" descr="https://fbcdn-sphotos-d-a.akamaihd.net/hphotos-ak-prn2/t1.0-9/1186011_700269066665627_184328239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572250" cy="55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7694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will need 1 map between 2 partners</a:t>
            </a:r>
          </a:p>
          <a:p>
            <a:r>
              <a:rPr lang="en-US" dirty="0" smtClean="0"/>
              <a:t>You will each need an expo marker</a:t>
            </a:r>
          </a:p>
          <a:p>
            <a:r>
              <a:rPr lang="en-US" dirty="0" smtClean="0"/>
              <a:t>Keep the lids on the markers when you’re not using them!</a:t>
            </a:r>
          </a:p>
          <a:p>
            <a:endParaRPr lang="en-US" dirty="0"/>
          </a:p>
        </p:txBody>
      </p:sp>
      <p:sp>
        <p:nvSpPr>
          <p:cNvPr id="2" name="Title 1"/>
          <p:cNvSpPr>
            <a:spLocks noGrp="1"/>
          </p:cNvSpPr>
          <p:nvPr>
            <p:ph type="title"/>
          </p:nvPr>
        </p:nvSpPr>
        <p:spPr/>
        <p:txBody>
          <a:bodyPr/>
          <a:lstStyle/>
          <a:p>
            <a:r>
              <a:rPr lang="en-US" dirty="0" smtClean="0"/>
              <a:t>Expo Maps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19400"/>
            <a:ext cx="3890963" cy="389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9129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will be locating each of the items listed in your packet</a:t>
            </a:r>
          </a:p>
          <a:p>
            <a:r>
              <a:rPr lang="en-US" dirty="0" smtClean="0"/>
              <a:t>You need to mark each one as directed and then check that item off your list</a:t>
            </a:r>
          </a:p>
          <a:p>
            <a:r>
              <a:rPr lang="en-US" dirty="0" smtClean="0"/>
              <a:t>I will come around and check </a:t>
            </a:r>
            <a:r>
              <a:rPr lang="en-US" b="1" dirty="0" smtClean="0">
                <a:solidFill>
                  <a:srgbClr val="FF0000"/>
                </a:solidFill>
              </a:rPr>
              <a:t>before you do any erasing!</a:t>
            </a:r>
          </a:p>
          <a:p>
            <a:r>
              <a:rPr lang="en-US" dirty="0" smtClean="0"/>
              <a:t>You have 20 minutes to complete the activity</a:t>
            </a:r>
            <a:endParaRPr lang="en-US" dirty="0"/>
          </a:p>
        </p:txBody>
      </p:sp>
      <p:sp>
        <p:nvSpPr>
          <p:cNvPr id="2" name="Title 1"/>
          <p:cNvSpPr>
            <a:spLocks noGrp="1"/>
          </p:cNvSpPr>
          <p:nvPr>
            <p:ph type="title"/>
          </p:nvPr>
        </p:nvSpPr>
        <p:spPr/>
        <p:txBody>
          <a:bodyPr/>
          <a:lstStyle/>
          <a:p>
            <a:r>
              <a:rPr lang="en-US" dirty="0" smtClean="0"/>
              <a:t>Expo Maps</a:t>
            </a:r>
            <a:endParaRPr lang="en-US" dirty="0"/>
          </a:p>
        </p:txBody>
      </p:sp>
    </p:spTree>
    <p:extLst>
      <p:ext uri="{BB962C8B-B14F-4D97-AF65-F5344CB8AC3E}">
        <p14:creationId xmlns:p14="http://schemas.microsoft.com/office/powerpoint/2010/main" val="12335798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 are going to spend some time looking at Google Earth to try and get some perspective on the way Texas looks from above</a:t>
            </a:r>
          </a:p>
          <a:p>
            <a:r>
              <a:rPr lang="en-US" dirty="0">
                <a:hlinkClick r:id="rId2"/>
              </a:rPr>
              <a:t>https://www.google.com/maps/@29.2346276,-97.818413,1507947m/data=!</a:t>
            </a:r>
            <a:r>
              <a:rPr lang="en-US" dirty="0" smtClean="0">
                <a:hlinkClick r:id="rId2"/>
              </a:rPr>
              <a:t>3m1!1e3</a:t>
            </a:r>
            <a:endParaRPr lang="en-US" dirty="0" smtClean="0"/>
          </a:p>
          <a:p>
            <a:endParaRPr lang="en-US" dirty="0"/>
          </a:p>
        </p:txBody>
      </p:sp>
      <p:sp>
        <p:nvSpPr>
          <p:cNvPr id="2" name="Title 1"/>
          <p:cNvSpPr>
            <a:spLocks noGrp="1"/>
          </p:cNvSpPr>
          <p:nvPr>
            <p:ph type="title"/>
          </p:nvPr>
        </p:nvSpPr>
        <p:spPr/>
        <p:txBody>
          <a:bodyPr/>
          <a:lstStyle/>
          <a:p>
            <a:r>
              <a:rPr lang="en-US" dirty="0" smtClean="0"/>
              <a:t>Google Earth</a:t>
            </a:r>
            <a:endParaRPr lang="en-US" dirty="0"/>
          </a:p>
        </p:txBody>
      </p:sp>
    </p:spTree>
    <p:extLst>
      <p:ext uri="{BB962C8B-B14F-4D97-AF65-F5344CB8AC3E}">
        <p14:creationId xmlns:p14="http://schemas.microsoft.com/office/powerpoint/2010/main" val="7876288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Texas from above</a:t>
            </a:r>
          </a:p>
          <a:p>
            <a:pPr lvl="1"/>
            <a:r>
              <a:rPr lang="en-US" dirty="0" smtClean="0"/>
              <a:t>Color of land</a:t>
            </a:r>
          </a:p>
          <a:p>
            <a:r>
              <a:rPr lang="en-US" dirty="0" smtClean="0"/>
              <a:t>Fort Worth</a:t>
            </a:r>
          </a:p>
          <a:p>
            <a:pPr lvl="1"/>
            <a:r>
              <a:rPr lang="en-US" dirty="0" smtClean="0"/>
              <a:t>Saginaw</a:t>
            </a:r>
          </a:p>
          <a:p>
            <a:pPr lvl="1"/>
            <a:r>
              <a:rPr lang="en-US" dirty="0" smtClean="0"/>
              <a:t>Highland</a:t>
            </a:r>
          </a:p>
          <a:p>
            <a:pPr lvl="1"/>
            <a:r>
              <a:rPr lang="en-US" dirty="0" smtClean="0"/>
              <a:t>Stockyards</a:t>
            </a:r>
          </a:p>
          <a:p>
            <a:r>
              <a:rPr lang="en-US" dirty="0" smtClean="0"/>
              <a:t>El Paso</a:t>
            </a:r>
          </a:p>
          <a:p>
            <a:pPr lvl="1"/>
            <a:r>
              <a:rPr lang="en-US" dirty="0" smtClean="0"/>
              <a:t>Desert</a:t>
            </a:r>
          </a:p>
          <a:p>
            <a:r>
              <a:rPr lang="en-US" dirty="0" smtClean="0"/>
              <a:t>Houston</a:t>
            </a:r>
          </a:p>
          <a:p>
            <a:pPr lvl="1"/>
            <a:r>
              <a:rPr lang="en-US" dirty="0" smtClean="0"/>
              <a:t>Downtown</a:t>
            </a:r>
          </a:p>
          <a:p>
            <a:r>
              <a:rPr lang="en-US" dirty="0" smtClean="0"/>
              <a:t>San Antonio</a:t>
            </a:r>
          </a:p>
          <a:p>
            <a:pPr lvl="1"/>
            <a:r>
              <a:rPr lang="en-US" dirty="0" smtClean="0"/>
              <a:t>Alamo</a:t>
            </a:r>
          </a:p>
          <a:p>
            <a:pPr lvl="1"/>
            <a:r>
              <a:rPr lang="en-US" dirty="0" smtClean="0"/>
              <a:t>River Walk</a:t>
            </a:r>
          </a:p>
          <a:p>
            <a:r>
              <a:rPr lang="en-US" dirty="0" smtClean="0"/>
              <a:t>Austin</a:t>
            </a:r>
          </a:p>
          <a:p>
            <a:pPr lvl="1"/>
            <a:r>
              <a:rPr lang="en-US" dirty="0" smtClean="0"/>
              <a:t>Capital Building</a:t>
            </a:r>
          </a:p>
          <a:p>
            <a:r>
              <a:rPr lang="en-US" dirty="0" smtClean="0"/>
              <a:t>Beaumont</a:t>
            </a:r>
          </a:p>
          <a:p>
            <a:pPr lvl="1"/>
            <a:r>
              <a:rPr lang="en-US" dirty="0" err="1" smtClean="0"/>
              <a:t>Spindletop</a:t>
            </a:r>
            <a:endParaRPr lang="en-US" dirty="0" smtClean="0"/>
          </a:p>
          <a:p>
            <a:pPr lvl="1"/>
            <a:r>
              <a:rPr lang="en-US" dirty="0" smtClean="0"/>
              <a:t>Forest</a:t>
            </a:r>
            <a:endParaRPr lang="en-US" dirty="0"/>
          </a:p>
          <a:p>
            <a:endParaRPr lang="en-US" dirty="0" smtClean="0"/>
          </a:p>
        </p:txBody>
      </p:sp>
      <p:sp>
        <p:nvSpPr>
          <p:cNvPr id="2" name="Title 1"/>
          <p:cNvSpPr>
            <a:spLocks noGrp="1"/>
          </p:cNvSpPr>
          <p:nvPr>
            <p:ph type="title"/>
          </p:nvPr>
        </p:nvSpPr>
        <p:spPr/>
        <p:txBody>
          <a:bodyPr>
            <a:normAutofit fontScale="90000"/>
          </a:bodyPr>
          <a:lstStyle/>
          <a:p>
            <a:r>
              <a:rPr lang="en-US" dirty="0" smtClean="0"/>
              <a:t>Things to check out on Google Earth</a:t>
            </a:r>
            <a:endParaRPr lang="en-US" dirty="0"/>
          </a:p>
        </p:txBody>
      </p:sp>
    </p:spTree>
    <p:extLst>
      <p:ext uri="{BB962C8B-B14F-4D97-AF65-F5344CB8AC3E}">
        <p14:creationId xmlns:p14="http://schemas.microsoft.com/office/powerpoint/2010/main" val="38324159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1-2 sentences, tell me one place in Texas you would like to visit and why</a:t>
            </a:r>
          </a:p>
          <a:p>
            <a:endParaRPr lang="en-US" dirty="0" smtClean="0"/>
          </a:p>
          <a:p>
            <a:r>
              <a:rPr lang="en-US" dirty="0" smtClean="0"/>
              <a:t>In 1-2 sentences, tell me one thing you learned today</a:t>
            </a:r>
            <a:endParaRPr lang="en-US" dirty="0"/>
          </a:p>
        </p:txBody>
      </p:sp>
      <p:sp>
        <p:nvSpPr>
          <p:cNvPr id="2" name="Title 1"/>
          <p:cNvSpPr>
            <a:spLocks noGrp="1"/>
          </p:cNvSpPr>
          <p:nvPr>
            <p:ph type="title"/>
          </p:nvPr>
        </p:nvSpPr>
        <p:spPr/>
        <p:txBody>
          <a:bodyPr/>
          <a:lstStyle/>
          <a:p>
            <a:r>
              <a:rPr lang="en-US" dirty="0" smtClean="0"/>
              <a:t>Ticket out the door</a:t>
            </a:r>
            <a:endParaRPr lang="en-US" dirty="0"/>
          </a:p>
        </p:txBody>
      </p:sp>
    </p:spTree>
    <p:extLst>
      <p:ext uri="{BB962C8B-B14F-4D97-AF65-F5344CB8AC3E}">
        <p14:creationId xmlns:p14="http://schemas.microsoft.com/office/powerpoint/2010/main" val="5187685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End of Day</a:t>
            </a:r>
            <a:endParaRPr lang="en-US" dirty="0"/>
          </a:p>
        </p:txBody>
      </p:sp>
    </p:spTree>
    <p:extLst>
      <p:ext uri="{BB962C8B-B14F-4D97-AF65-F5344CB8AC3E}">
        <p14:creationId xmlns:p14="http://schemas.microsoft.com/office/powerpoint/2010/main" val="3966103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Region</a:t>
            </a:r>
            <a:endParaRPr lang="en-US" dirty="0"/>
          </a:p>
        </p:txBody>
      </p:sp>
      <p:sp>
        <p:nvSpPr>
          <p:cNvPr id="3" name="Content Placeholder 2"/>
          <p:cNvSpPr>
            <a:spLocks noGrp="1"/>
          </p:cNvSpPr>
          <p:nvPr>
            <p:ph idx="1"/>
          </p:nvPr>
        </p:nvSpPr>
        <p:spPr/>
        <p:txBody>
          <a:bodyPr/>
          <a:lstStyle/>
          <a:p>
            <a:r>
              <a:rPr lang="en-US" dirty="0" smtClean="0"/>
              <a:t>An area that is unified by one or more common characteristics</a:t>
            </a:r>
          </a:p>
          <a:p>
            <a:endParaRPr lang="en-US" dirty="0"/>
          </a:p>
        </p:txBody>
      </p:sp>
    </p:spTree>
    <p:extLst>
      <p:ext uri="{BB962C8B-B14F-4D97-AF65-F5344CB8AC3E}">
        <p14:creationId xmlns:p14="http://schemas.microsoft.com/office/powerpoint/2010/main" val="8609579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720666" cy="580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1084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7780" cmpd="sng">
                  <a:solidFill>
                    <a:srgbClr val="FFFFFF"/>
                  </a:solidFill>
                  <a:prstDash val="solid"/>
                  <a:miter lim="800000"/>
                </a:ln>
                <a:solidFill>
                  <a:srgbClr val="FF3399"/>
                </a:solidFill>
                <a:effectLst>
                  <a:outerShdw blurRad="50800" algn="tl" rotWithShape="0">
                    <a:srgbClr val="000000"/>
                  </a:outerShdw>
                </a:effectLst>
              </a:rPr>
              <a:t>Double Bubble Time</a:t>
            </a:r>
            <a:endParaRPr lang="en-US" b="1" dirty="0">
              <a:ln w="17780" cmpd="sng">
                <a:solidFill>
                  <a:srgbClr val="FFFFFF"/>
                </a:solidFill>
                <a:prstDash val="solid"/>
                <a:miter lim="800000"/>
              </a:ln>
              <a:solidFill>
                <a:srgbClr val="FF3399"/>
              </a:solidFill>
              <a:effectLst>
                <a:outerShdw blurRad="50800" algn="tl" rotWithShape="0">
                  <a:srgbClr val="000000"/>
                </a:outerShdw>
              </a:effectLst>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644" y="2105025"/>
            <a:ext cx="3966059"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600200"/>
            <a:ext cx="43434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FF3399"/>
                </a:solidFill>
              </a:rPr>
              <a:t>Use the double bubble thinking map template to compare and contrast the Mountain and Basins region of Texas with the Coastal Plains region of Texas</a:t>
            </a:r>
            <a:endParaRPr lang="en-US" sz="2400" dirty="0">
              <a:solidFill>
                <a:srgbClr val="FF3399"/>
              </a:solidFill>
            </a:endParaRPr>
          </a:p>
        </p:txBody>
      </p:sp>
    </p:spTree>
    <p:extLst>
      <p:ext uri="{BB962C8B-B14F-4D97-AF65-F5344CB8AC3E}">
        <p14:creationId xmlns:p14="http://schemas.microsoft.com/office/powerpoint/2010/main" val="1689183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your packet you have some sample test questions. </a:t>
            </a:r>
          </a:p>
          <a:p>
            <a:r>
              <a:rPr lang="en-US" dirty="0" smtClean="0"/>
              <a:t>These questions are tough, but are the kind that will appear on your benchmark and semester exams so we need to start practicing now!</a:t>
            </a:r>
          </a:p>
          <a:p>
            <a:r>
              <a:rPr lang="en-US" dirty="0" smtClean="0"/>
              <a:t>Take a few minutes to answer them on your own and then we will go over them together.</a:t>
            </a:r>
          </a:p>
          <a:p>
            <a:r>
              <a:rPr lang="en-US" dirty="0" smtClean="0"/>
              <a:t>You need to do it! I will draw popsicle sticks for answers!</a:t>
            </a:r>
          </a:p>
        </p:txBody>
      </p:sp>
      <p:sp>
        <p:nvSpPr>
          <p:cNvPr id="3" name="Title 2"/>
          <p:cNvSpPr>
            <a:spLocks noGrp="1"/>
          </p:cNvSpPr>
          <p:nvPr>
            <p:ph type="title"/>
          </p:nvPr>
        </p:nvSpPr>
        <p:spPr/>
        <p:txBody>
          <a:bodyPr/>
          <a:lstStyle/>
          <a:p>
            <a:r>
              <a:rPr lang="en-US" dirty="0" smtClean="0"/>
              <a:t>Sample Test Questions</a:t>
            </a:r>
            <a:endParaRPr lang="en-US" dirty="0"/>
          </a:p>
        </p:txBody>
      </p:sp>
    </p:spTree>
    <p:extLst>
      <p:ext uri="{BB962C8B-B14F-4D97-AF65-F5344CB8AC3E}">
        <p14:creationId xmlns:p14="http://schemas.microsoft.com/office/powerpoint/2010/main" val="42638829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91540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7658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a:t>
            </a:r>
            <a:endParaRPr lang="en-US" dirty="0"/>
          </a:p>
        </p:txBody>
      </p:sp>
      <p:sp>
        <p:nvSpPr>
          <p:cNvPr id="3" name="Title 2"/>
          <p:cNvSpPr>
            <a:spLocks noGrp="1"/>
          </p:cNvSpPr>
          <p:nvPr>
            <p:ph type="title"/>
          </p:nvPr>
        </p:nvSpPr>
        <p:spPr/>
        <p:txBody>
          <a:bodyPr/>
          <a:lstStyle/>
          <a:p>
            <a:r>
              <a:rPr lang="en-US" dirty="0" smtClean="0"/>
              <a:t>Question 1 answer</a:t>
            </a:r>
            <a:endParaRPr lang="en-US" dirty="0"/>
          </a:p>
        </p:txBody>
      </p:sp>
    </p:spTree>
    <p:extLst>
      <p:ext uri="{BB962C8B-B14F-4D97-AF65-F5344CB8AC3E}">
        <p14:creationId xmlns:p14="http://schemas.microsoft.com/office/powerpoint/2010/main" val="36791516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4948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9399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t>
            </a:r>
            <a:endParaRPr lang="en-US" dirty="0"/>
          </a:p>
        </p:txBody>
      </p:sp>
      <p:sp>
        <p:nvSpPr>
          <p:cNvPr id="3" name="Title 2"/>
          <p:cNvSpPr>
            <a:spLocks noGrp="1"/>
          </p:cNvSpPr>
          <p:nvPr>
            <p:ph type="title"/>
          </p:nvPr>
        </p:nvSpPr>
        <p:spPr/>
        <p:txBody>
          <a:bodyPr/>
          <a:lstStyle/>
          <a:p>
            <a:r>
              <a:rPr lang="en-US" dirty="0" smtClean="0"/>
              <a:t>Question 2 answer</a:t>
            </a:r>
            <a:endParaRPr lang="en-US" dirty="0"/>
          </a:p>
        </p:txBody>
      </p:sp>
    </p:spTree>
    <p:extLst>
      <p:ext uri="{BB962C8B-B14F-4D97-AF65-F5344CB8AC3E}">
        <p14:creationId xmlns:p14="http://schemas.microsoft.com/office/powerpoint/2010/main" val="7806971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67817" cy="350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1913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t>
            </a:r>
            <a:endParaRPr lang="en-US" dirty="0"/>
          </a:p>
        </p:txBody>
      </p:sp>
      <p:sp>
        <p:nvSpPr>
          <p:cNvPr id="3" name="Title 2"/>
          <p:cNvSpPr>
            <a:spLocks noGrp="1"/>
          </p:cNvSpPr>
          <p:nvPr>
            <p:ph type="title"/>
          </p:nvPr>
        </p:nvSpPr>
        <p:spPr/>
        <p:txBody>
          <a:bodyPr/>
          <a:lstStyle/>
          <a:p>
            <a:r>
              <a:rPr lang="en-US" dirty="0" smtClean="0"/>
              <a:t>Question 3 answer</a:t>
            </a:r>
            <a:endParaRPr lang="en-US" dirty="0"/>
          </a:p>
        </p:txBody>
      </p:sp>
    </p:spTree>
    <p:extLst>
      <p:ext uri="{BB962C8B-B14F-4D97-AF65-F5344CB8AC3E}">
        <p14:creationId xmlns:p14="http://schemas.microsoft.com/office/powerpoint/2010/main" val="5026861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19" y="914400"/>
            <a:ext cx="908338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52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Physical Geography</a:t>
            </a:r>
            <a:endParaRPr lang="en-US" dirty="0"/>
          </a:p>
        </p:txBody>
      </p:sp>
      <p:sp>
        <p:nvSpPr>
          <p:cNvPr id="3" name="Content Placeholder 2"/>
          <p:cNvSpPr>
            <a:spLocks noGrp="1"/>
          </p:cNvSpPr>
          <p:nvPr>
            <p:ph idx="1"/>
          </p:nvPr>
        </p:nvSpPr>
        <p:spPr/>
        <p:txBody>
          <a:bodyPr/>
          <a:lstStyle/>
          <a:p>
            <a:r>
              <a:rPr lang="en-US" dirty="0" smtClean="0"/>
              <a:t>The way the land is formed in a certain region</a:t>
            </a:r>
            <a:endParaRPr lang="en-US" dirty="0"/>
          </a:p>
        </p:txBody>
      </p:sp>
    </p:spTree>
    <p:extLst>
      <p:ext uri="{BB962C8B-B14F-4D97-AF65-F5344CB8AC3E}">
        <p14:creationId xmlns:p14="http://schemas.microsoft.com/office/powerpoint/2010/main" val="26794405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a:t>
            </a:r>
            <a:endParaRPr lang="en-US" dirty="0"/>
          </a:p>
        </p:txBody>
      </p:sp>
      <p:sp>
        <p:nvSpPr>
          <p:cNvPr id="3" name="Title 2"/>
          <p:cNvSpPr>
            <a:spLocks noGrp="1"/>
          </p:cNvSpPr>
          <p:nvPr>
            <p:ph type="title"/>
          </p:nvPr>
        </p:nvSpPr>
        <p:spPr/>
        <p:txBody>
          <a:bodyPr/>
          <a:lstStyle/>
          <a:p>
            <a:r>
              <a:rPr lang="en-US" dirty="0" smtClean="0"/>
              <a:t>Question 4 answer</a:t>
            </a:r>
            <a:endParaRPr lang="en-US" dirty="0"/>
          </a:p>
        </p:txBody>
      </p:sp>
    </p:spTree>
    <p:extLst>
      <p:ext uri="{BB962C8B-B14F-4D97-AF65-F5344CB8AC3E}">
        <p14:creationId xmlns:p14="http://schemas.microsoft.com/office/powerpoint/2010/main" val="30830289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96563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2029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t>
            </a:r>
            <a:endParaRPr lang="en-US" dirty="0"/>
          </a:p>
        </p:txBody>
      </p:sp>
      <p:sp>
        <p:nvSpPr>
          <p:cNvPr id="3" name="Title 2"/>
          <p:cNvSpPr>
            <a:spLocks noGrp="1"/>
          </p:cNvSpPr>
          <p:nvPr>
            <p:ph type="title"/>
          </p:nvPr>
        </p:nvSpPr>
        <p:spPr/>
        <p:txBody>
          <a:bodyPr/>
          <a:lstStyle/>
          <a:p>
            <a:r>
              <a:rPr lang="en-US" dirty="0" smtClean="0"/>
              <a:t>Question 5 answer</a:t>
            </a:r>
            <a:endParaRPr lang="en-US" dirty="0"/>
          </a:p>
        </p:txBody>
      </p:sp>
    </p:spTree>
    <p:extLst>
      <p:ext uri="{BB962C8B-B14F-4D97-AF65-F5344CB8AC3E}">
        <p14:creationId xmlns:p14="http://schemas.microsoft.com/office/powerpoint/2010/main" val="8862876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076" y="228600"/>
            <a:ext cx="881236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2687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t>
            </a:r>
            <a:endParaRPr lang="en-US" dirty="0"/>
          </a:p>
        </p:txBody>
      </p:sp>
      <p:sp>
        <p:nvSpPr>
          <p:cNvPr id="3" name="Title 2"/>
          <p:cNvSpPr>
            <a:spLocks noGrp="1"/>
          </p:cNvSpPr>
          <p:nvPr>
            <p:ph type="title"/>
          </p:nvPr>
        </p:nvSpPr>
        <p:spPr/>
        <p:txBody>
          <a:bodyPr/>
          <a:lstStyle/>
          <a:p>
            <a:r>
              <a:rPr lang="en-US" dirty="0" smtClean="0"/>
              <a:t>Question 6 answer</a:t>
            </a:r>
            <a:endParaRPr lang="en-US" dirty="0"/>
          </a:p>
        </p:txBody>
      </p:sp>
    </p:spTree>
    <p:extLst>
      <p:ext uri="{BB962C8B-B14F-4D97-AF65-F5344CB8AC3E}">
        <p14:creationId xmlns:p14="http://schemas.microsoft.com/office/powerpoint/2010/main" val="16294112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7985125" cy="596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0570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Test</a:t>
            </a:r>
            <a:endParaRPr lang="en-US" dirty="0"/>
          </a:p>
        </p:txBody>
      </p:sp>
      <p:sp>
        <p:nvSpPr>
          <p:cNvPr id="3" name="Content Placeholder 2"/>
          <p:cNvSpPr>
            <a:spLocks noGrp="1"/>
          </p:cNvSpPr>
          <p:nvPr>
            <p:ph idx="1"/>
          </p:nvPr>
        </p:nvSpPr>
        <p:spPr/>
        <p:txBody>
          <a:bodyPr>
            <a:normAutofit fontScale="92500"/>
          </a:bodyPr>
          <a:lstStyle/>
          <a:p>
            <a:r>
              <a:rPr lang="en-US" dirty="0" smtClean="0"/>
              <a:t>In partners, you will be creating a short test.</a:t>
            </a:r>
          </a:p>
          <a:p>
            <a:r>
              <a:rPr lang="en-US" dirty="0" smtClean="0"/>
              <a:t>Your test will have 6 multiple choice questions over the material we have studied in this unit. </a:t>
            </a:r>
          </a:p>
          <a:p>
            <a:r>
              <a:rPr lang="en-US" dirty="0" smtClean="0"/>
              <a:t>You may use information from your packet and from the textbook, pages 48-69</a:t>
            </a:r>
          </a:p>
          <a:p>
            <a:pPr lvl="1"/>
            <a:r>
              <a:rPr lang="en-US" dirty="0" smtClean="0"/>
              <a:t>The questions must be answerable! Don’t make them too hard or too easy!</a:t>
            </a:r>
          </a:p>
          <a:p>
            <a:r>
              <a:rPr lang="en-US" dirty="0" smtClean="0"/>
              <a:t>Create your test on the template in your packet</a:t>
            </a:r>
          </a:p>
          <a:p>
            <a:pPr lvl="1"/>
            <a:r>
              <a:rPr lang="en-US" b="1" dirty="0" smtClean="0">
                <a:solidFill>
                  <a:srgbClr val="FF0000"/>
                </a:solidFill>
              </a:rPr>
              <a:t>Both partners must write it neatly in their own packet!!!</a:t>
            </a:r>
            <a:endParaRPr lang="en-US" b="1" dirty="0">
              <a:solidFill>
                <a:srgbClr val="FF0000"/>
              </a:solidFill>
            </a:endParaRPr>
          </a:p>
        </p:txBody>
      </p:sp>
    </p:spTree>
    <p:extLst>
      <p:ext uri="{BB962C8B-B14F-4D97-AF65-F5344CB8AC3E}">
        <p14:creationId xmlns:p14="http://schemas.microsoft.com/office/powerpoint/2010/main" val="25259324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Day</a:t>
            </a:r>
            <a:endParaRPr lang="en-US" dirty="0"/>
          </a:p>
        </p:txBody>
      </p:sp>
      <p:sp>
        <p:nvSpPr>
          <p:cNvPr id="3" name="Content Placeholder 2"/>
          <p:cNvSpPr>
            <a:spLocks noGrp="1"/>
          </p:cNvSpPr>
          <p:nvPr>
            <p:ph idx="1"/>
          </p:nvPr>
        </p:nvSpPr>
        <p:spPr/>
        <p:txBody>
          <a:bodyPr/>
          <a:lstStyle/>
          <a:p>
            <a:r>
              <a:rPr lang="en-US" dirty="0" smtClean="0"/>
              <a:t>We will finish making our test tomorrow!</a:t>
            </a:r>
          </a:p>
          <a:p>
            <a:endParaRPr lang="en-US" dirty="0"/>
          </a:p>
          <a:p>
            <a:r>
              <a:rPr lang="en-US" dirty="0" smtClean="0"/>
              <a:t>In the meantime, stay </a:t>
            </a:r>
            <a:r>
              <a:rPr lang="en-US" dirty="0"/>
              <a:t>g</a:t>
            </a:r>
            <a:r>
              <a:rPr lang="en-US" dirty="0" smtClean="0"/>
              <a:t>olden </a:t>
            </a:r>
            <a:r>
              <a:rPr lang="en-US" dirty="0" err="1" smtClean="0"/>
              <a:t>Ponyboy</a:t>
            </a:r>
            <a:endParaRPr lang="en-US" dirty="0"/>
          </a:p>
        </p:txBody>
      </p:sp>
    </p:spTree>
    <p:extLst>
      <p:ext uri="{BB962C8B-B14F-4D97-AF65-F5344CB8AC3E}">
        <p14:creationId xmlns:p14="http://schemas.microsoft.com/office/powerpoint/2010/main" val="31117140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Hooray for Thursday!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249" y="1905000"/>
            <a:ext cx="5671884" cy="422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590800" y="3238500"/>
            <a:ext cx="3505200" cy="1143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3005666"/>
            <a:ext cx="2286000" cy="461665"/>
          </a:xfrm>
          <a:prstGeom prst="rect">
            <a:avLst/>
          </a:prstGeom>
          <a:noFill/>
        </p:spPr>
        <p:txBody>
          <a:bodyPr wrap="square" rtlCol="0">
            <a:spAutoFit/>
          </a:bodyPr>
          <a:lstStyle/>
          <a:p>
            <a:r>
              <a:rPr lang="en-US" sz="2400" b="1" dirty="0" smtClean="0"/>
              <a:t>Coach Peacock</a:t>
            </a:r>
            <a:endParaRPr lang="en-US" sz="2400" b="1" dirty="0"/>
          </a:p>
        </p:txBody>
      </p:sp>
    </p:spTree>
    <p:extLst>
      <p:ext uri="{BB962C8B-B14F-4D97-AF65-F5344CB8AC3E}">
        <p14:creationId xmlns:p14="http://schemas.microsoft.com/office/powerpoint/2010/main" val="31263883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finish creating our tests! </a:t>
            </a:r>
          </a:p>
        </p:txBody>
      </p:sp>
      <p:sp>
        <p:nvSpPr>
          <p:cNvPr id="3" name="Content Placeholder 2"/>
          <p:cNvSpPr>
            <a:spLocks noGrp="1"/>
          </p:cNvSpPr>
          <p:nvPr>
            <p:ph idx="1"/>
          </p:nvPr>
        </p:nvSpPr>
        <p:spPr/>
        <p:txBody>
          <a:bodyPr/>
          <a:lstStyle/>
          <a:p>
            <a:r>
              <a:rPr lang="en-US" dirty="0" smtClean="0"/>
              <a:t>You will have about 15 minutes to finish creating your test. </a:t>
            </a:r>
            <a:endParaRPr lang="en-US" dirty="0"/>
          </a:p>
          <a:p>
            <a:endParaRPr lang="en-US" dirty="0" smtClean="0"/>
          </a:p>
          <a:p>
            <a:r>
              <a:rPr lang="en-US" dirty="0" smtClean="0"/>
              <a:t>Remember, it is for a grade so you need to do your best on it!</a:t>
            </a:r>
            <a:endParaRPr lang="en-US" dirty="0"/>
          </a:p>
        </p:txBody>
      </p:sp>
    </p:spTree>
    <p:extLst>
      <p:ext uri="{BB962C8B-B14F-4D97-AF65-F5344CB8AC3E}">
        <p14:creationId xmlns:p14="http://schemas.microsoft.com/office/powerpoint/2010/main" val="199157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Human Geography</a:t>
            </a:r>
            <a:endParaRPr lang="en-US" dirty="0"/>
          </a:p>
        </p:txBody>
      </p:sp>
      <p:sp>
        <p:nvSpPr>
          <p:cNvPr id="3" name="Content Placeholder 2"/>
          <p:cNvSpPr>
            <a:spLocks noGrp="1"/>
          </p:cNvSpPr>
          <p:nvPr>
            <p:ph idx="1"/>
          </p:nvPr>
        </p:nvSpPr>
        <p:spPr/>
        <p:txBody>
          <a:bodyPr/>
          <a:lstStyle/>
          <a:p>
            <a:r>
              <a:rPr lang="en-US" dirty="0" smtClean="0"/>
              <a:t>The interaction between humans and their environment</a:t>
            </a:r>
            <a:endParaRPr lang="en-US" dirty="0"/>
          </a:p>
        </p:txBody>
      </p:sp>
    </p:spTree>
    <p:extLst>
      <p:ext uri="{BB962C8B-B14F-4D97-AF65-F5344CB8AC3E}">
        <p14:creationId xmlns:p14="http://schemas.microsoft.com/office/powerpoint/2010/main" val="9194385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Test</a:t>
            </a:r>
            <a:endParaRPr lang="en-US" dirty="0"/>
          </a:p>
        </p:txBody>
      </p:sp>
      <p:sp>
        <p:nvSpPr>
          <p:cNvPr id="3" name="Content Placeholder 2"/>
          <p:cNvSpPr>
            <a:spLocks noGrp="1"/>
          </p:cNvSpPr>
          <p:nvPr>
            <p:ph idx="1"/>
          </p:nvPr>
        </p:nvSpPr>
        <p:spPr/>
        <p:txBody>
          <a:bodyPr>
            <a:normAutofit fontScale="92500"/>
          </a:bodyPr>
          <a:lstStyle/>
          <a:p>
            <a:r>
              <a:rPr lang="en-US" dirty="0" smtClean="0"/>
              <a:t>In partners, you will be creating a short test.</a:t>
            </a:r>
          </a:p>
          <a:p>
            <a:r>
              <a:rPr lang="en-US" dirty="0" smtClean="0"/>
              <a:t>Your test will have 6 multiple choice questions over the material we have studied in this unit. </a:t>
            </a:r>
          </a:p>
          <a:p>
            <a:r>
              <a:rPr lang="en-US" dirty="0" smtClean="0"/>
              <a:t>You may use information from your packet and from the textbook, pages 48-69</a:t>
            </a:r>
          </a:p>
          <a:p>
            <a:pPr lvl="1"/>
            <a:r>
              <a:rPr lang="en-US" dirty="0" smtClean="0"/>
              <a:t>The questions must be answerable! Don’t make them too hard or too easy!</a:t>
            </a:r>
          </a:p>
          <a:p>
            <a:r>
              <a:rPr lang="en-US" dirty="0" smtClean="0"/>
              <a:t>Create your test on the template in your packet</a:t>
            </a:r>
          </a:p>
          <a:p>
            <a:pPr lvl="1"/>
            <a:r>
              <a:rPr lang="en-US" b="1" dirty="0" smtClean="0">
                <a:solidFill>
                  <a:srgbClr val="FF0000"/>
                </a:solidFill>
              </a:rPr>
              <a:t>Both partners must write it neatly in their own packet!!!</a:t>
            </a:r>
            <a:endParaRPr lang="en-US" b="1" dirty="0">
              <a:solidFill>
                <a:srgbClr val="FF0000"/>
              </a:solidFill>
            </a:endParaRPr>
          </a:p>
        </p:txBody>
      </p:sp>
    </p:spTree>
    <p:extLst>
      <p:ext uri="{BB962C8B-B14F-4D97-AF65-F5344CB8AC3E}">
        <p14:creationId xmlns:p14="http://schemas.microsoft.com/office/powerpoint/2010/main" val="3850616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a:t>
            </a:r>
            <a:endParaRPr lang="en-US" dirty="0"/>
          </a:p>
        </p:txBody>
      </p:sp>
      <p:sp>
        <p:nvSpPr>
          <p:cNvPr id="3" name="Content Placeholder 2"/>
          <p:cNvSpPr>
            <a:spLocks noGrp="1"/>
          </p:cNvSpPr>
          <p:nvPr>
            <p:ph idx="1"/>
          </p:nvPr>
        </p:nvSpPr>
        <p:spPr/>
        <p:txBody>
          <a:bodyPr/>
          <a:lstStyle/>
          <a:p>
            <a:r>
              <a:rPr lang="en-US" dirty="0" smtClean="0"/>
              <a:t>Once you complete your “create a test” activity, you need to begin working on your test review.</a:t>
            </a:r>
          </a:p>
          <a:p>
            <a:r>
              <a:rPr lang="en-US" dirty="0" smtClean="0"/>
              <a:t>You may work with the same partner to complete the review questions in your packet. </a:t>
            </a:r>
          </a:p>
          <a:p>
            <a:r>
              <a:rPr lang="en-US" dirty="0" smtClean="0"/>
              <a:t>The information these questions cover will show up on your test!</a:t>
            </a:r>
            <a:endParaRPr lang="en-US" dirty="0"/>
          </a:p>
        </p:txBody>
      </p:sp>
    </p:spTree>
    <p:extLst>
      <p:ext uri="{BB962C8B-B14F-4D97-AF65-F5344CB8AC3E}">
        <p14:creationId xmlns:p14="http://schemas.microsoft.com/office/powerpoint/2010/main" val="11252905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r>
              <a:rPr lang="en-US" dirty="0" smtClean="0"/>
              <a:t>Before we leave, were there any questions over the review that you need answered before the test?</a:t>
            </a:r>
          </a:p>
          <a:p>
            <a:endParaRPr lang="en-US" dirty="0"/>
          </a:p>
        </p:txBody>
      </p:sp>
    </p:spTree>
    <p:extLst>
      <p:ext uri="{BB962C8B-B14F-4D97-AF65-F5344CB8AC3E}">
        <p14:creationId xmlns:p14="http://schemas.microsoft.com/office/powerpoint/2010/main" val="26370549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Day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9051101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886825" cy="616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0218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Game face time.. </a:t>
            </a:r>
          </a:p>
          <a:p>
            <a:r>
              <a:rPr lang="en-US" dirty="0" smtClean="0"/>
              <a:t>You will have 10 minutes to review with a neighbor over your review sheet. If you choose to waste that time, we will start the test sooner!</a:t>
            </a:r>
            <a:endParaRPr lang="en-US" dirty="0"/>
          </a:p>
        </p:txBody>
      </p:sp>
      <p:sp>
        <p:nvSpPr>
          <p:cNvPr id="2" name="Title 1"/>
          <p:cNvSpPr>
            <a:spLocks noGrp="1"/>
          </p:cNvSpPr>
          <p:nvPr>
            <p:ph type="title"/>
          </p:nvPr>
        </p:nvSpPr>
        <p:spPr/>
        <p:txBody>
          <a:bodyPr/>
          <a:lstStyle/>
          <a:p>
            <a:r>
              <a:rPr lang="en-US" dirty="0" smtClean="0"/>
              <a:t>Get </a:t>
            </a:r>
            <a:r>
              <a:rPr lang="en-US" dirty="0" err="1" smtClean="0"/>
              <a:t>yo</a:t>
            </a:r>
            <a:r>
              <a:rPr lang="en-US" dirty="0" smtClean="0"/>
              <a:t> review on!</a:t>
            </a:r>
            <a:endParaRPr lang="en-US" dirty="0"/>
          </a:p>
        </p:txBody>
      </p:sp>
    </p:spTree>
    <p:extLst>
      <p:ext uri="{BB962C8B-B14F-4D97-AF65-F5344CB8AC3E}">
        <p14:creationId xmlns:p14="http://schemas.microsoft.com/office/powerpoint/2010/main" val="32264450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time!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131"/>
            <a:ext cx="6096000" cy="530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0832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you feel like you totally understand a concept, put a checkmark next to it as we go.</a:t>
            </a:r>
          </a:p>
          <a:p>
            <a:endParaRPr lang="en-US" dirty="0"/>
          </a:p>
          <a:p>
            <a:r>
              <a:rPr lang="en-US" dirty="0" smtClean="0"/>
              <a:t>If you don’t understand it, leave it unchecked so I will know how to do better next time!</a:t>
            </a:r>
            <a:endParaRPr lang="en-US" dirty="0"/>
          </a:p>
        </p:txBody>
      </p:sp>
      <p:sp>
        <p:nvSpPr>
          <p:cNvPr id="3" name="Title 2"/>
          <p:cNvSpPr>
            <a:spLocks noGrp="1"/>
          </p:cNvSpPr>
          <p:nvPr>
            <p:ph type="title"/>
          </p:nvPr>
        </p:nvSpPr>
        <p:spPr/>
        <p:txBody>
          <a:bodyPr>
            <a:normAutofit fontScale="90000"/>
          </a:bodyPr>
          <a:lstStyle/>
          <a:p>
            <a:r>
              <a:rPr lang="en-US" dirty="0" smtClean="0"/>
              <a:t>Let’s go through our learning targets</a:t>
            </a:r>
            <a:endParaRPr lang="en-US" dirty="0"/>
          </a:p>
        </p:txBody>
      </p:sp>
    </p:spTree>
    <p:extLst>
      <p:ext uri="{BB962C8B-B14F-4D97-AF65-F5344CB8AC3E}">
        <p14:creationId xmlns:p14="http://schemas.microsoft.com/office/powerpoint/2010/main" val="4494796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know the </a:t>
            </a:r>
            <a:r>
              <a:rPr lang="en-US" dirty="0"/>
              <a:t>four major regions of Texas and what they are like..</a:t>
            </a:r>
          </a:p>
        </p:txBody>
      </p:sp>
      <p:sp>
        <p:nvSpPr>
          <p:cNvPr id="3" name="Title 2"/>
          <p:cNvSpPr>
            <a:spLocks noGrp="1"/>
          </p:cNvSpPr>
          <p:nvPr>
            <p:ph type="title"/>
          </p:nvPr>
        </p:nvSpPr>
        <p:spPr/>
        <p:txBody>
          <a:bodyPr/>
          <a:lstStyle/>
          <a:p>
            <a:r>
              <a:rPr lang="en-US" dirty="0" smtClean="0"/>
              <a:t>Learning Target 1</a:t>
            </a:r>
            <a:endParaRPr lang="en-US" dirty="0"/>
          </a:p>
        </p:txBody>
      </p:sp>
    </p:spTree>
    <p:extLst>
      <p:ext uri="{BB962C8B-B14F-4D97-AF65-F5344CB8AC3E}">
        <p14:creationId xmlns:p14="http://schemas.microsoft.com/office/powerpoint/2010/main" val="4210554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I know </a:t>
            </a:r>
            <a:r>
              <a:rPr lang="en-US" dirty="0"/>
              <a:t>s</a:t>
            </a:r>
            <a:r>
              <a:rPr lang="en-US" dirty="0" smtClean="0"/>
              <a:t>ome </a:t>
            </a:r>
            <a:r>
              <a:rPr lang="en-US" dirty="0"/>
              <a:t>of the major cities, rivers, and natural resources of Texas..</a:t>
            </a:r>
          </a:p>
          <a:p>
            <a:endParaRPr lang="en-US" dirty="0"/>
          </a:p>
        </p:txBody>
      </p:sp>
      <p:sp>
        <p:nvSpPr>
          <p:cNvPr id="3" name="Title 2"/>
          <p:cNvSpPr>
            <a:spLocks noGrp="1"/>
          </p:cNvSpPr>
          <p:nvPr>
            <p:ph type="title"/>
          </p:nvPr>
        </p:nvSpPr>
        <p:spPr/>
        <p:txBody>
          <a:bodyPr/>
          <a:lstStyle/>
          <a:p>
            <a:r>
              <a:rPr lang="en-US" dirty="0" smtClean="0"/>
              <a:t>Learning Target 2</a:t>
            </a:r>
            <a:endParaRPr lang="en-US" dirty="0"/>
          </a:p>
        </p:txBody>
      </p:sp>
    </p:spTree>
    <p:extLst>
      <p:ext uri="{BB962C8B-B14F-4D97-AF65-F5344CB8AC3E}">
        <p14:creationId xmlns:p14="http://schemas.microsoft.com/office/powerpoint/2010/main" val="1203964078"/>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1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3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4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7.xml><?xml version="1.0" encoding="utf-8"?>
<a:theme xmlns:a="http://schemas.openxmlformats.org/drawingml/2006/main" name="5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8.xml><?xml version="1.0" encoding="utf-8"?>
<a:theme xmlns:a="http://schemas.openxmlformats.org/drawingml/2006/main" name="6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9.xml><?xml version="1.0" encoding="utf-8"?>
<a:theme xmlns:a="http://schemas.openxmlformats.org/drawingml/2006/main" name="8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1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2.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2.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3.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4.xml><?xml version="1.0" encoding="utf-8"?>
<a:themeOverride xmlns:a="http://schemas.openxmlformats.org/drawingml/2006/main">
  <a:clrScheme name="Custom 2">
    <a:dk1>
      <a:srgbClr val="251CE2"/>
    </a:dk1>
    <a:lt1>
      <a:srgbClr val="FFFFFF"/>
    </a:lt1>
    <a:dk2>
      <a:srgbClr val="E8DED8"/>
    </a:dk2>
    <a:lt2>
      <a:srgbClr val="E8DED8"/>
    </a:lt2>
    <a:accent1>
      <a:srgbClr val="FF0000"/>
    </a:accent1>
    <a:accent2>
      <a:srgbClr val="251CE2"/>
    </a:accent2>
    <a:accent3>
      <a:srgbClr val="FFFFFF"/>
    </a:accent3>
    <a:accent4>
      <a:srgbClr val="FF0000"/>
    </a:accent4>
    <a:accent5>
      <a:srgbClr val="251CE2"/>
    </a:accent5>
    <a:accent6>
      <a:srgbClr val="FFFFFF"/>
    </a:accent6>
    <a:hlink>
      <a:srgbClr val="251CE2"/>
    </a:hlink>
    <a:folHlink>
      <a:srgbClr val="251CE2"/>
    </a:folHlink>
  </a:clrScheme>
</a:themeOverride>
</file>

<file path=ppt/theme/themeOverride5.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6.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7.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8.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5804</TotalTime>
  <Words>2221</Words>
  <Application>Microsoft Office PowerPoint</Application>
  <PresentationFormat>On-screen Show (4:3)</PresentationFormat>
  <Paragraphs>282</Paragraphs>
  <Slides>103</Slides>
  <Notes>1</Notes>
  <HiddenSlides>0</HiddenSlides>
  <MMClips>0</MMClips>
  <ScaleCrop>false</ScaleCrop>
  <HeadingPairs>
    <vt:vector size="6" baseType="variant">
      <vt:variant>
        <vt:lpstr>Fonts Used</vt:lpstr>
      </vt:variant>
      <vt:variant>
        <vt:i4>16</vt:i4>
      </vt:variant>
      <vt:variant>
        <vt:lpstr>Theme</vt:lpstr>
      </vt:variant>
      <vt:variant>
        <vt:i4>12</vt:i4>
      </vt:variant>
      <vt:variant>
        <vt:lpstr>Slide Titles</vt:lpstr>
      </vt:variant>
      <vt:variant>
        <vt:i4>103</vt:i4>
      </vt:variant>
    </vt:vector>
  </HeadingPairs>
  <TitlesOfParts>
    <vt:vector size="131" baseType="lpstr">
      <vt:lpstr>Algerian</vt:lpstr>
      <vt:lpstr>Arial</vt:lpstr>
      <vt:lpstr>Arial Black</vt:lpstr>
      <vt:lpstr>Berlin Sans FB Demi</vt:lpstr>
      <vt:lpstr>Bradley Hand ITC</vt:lpstr>
      <vt:lpstr>Calibri</vt:lpstr>
      <vt:lpstr>Corbel</vt:lpstr>
      <vt:lpstr>Courier New</vt:lpstr>
      <vt:lpstr>Garamond</vt:lpstr>
      <vt:lpstr>Lucida Sans Unicode</vt:lpstr>
      <vt:lpstr>Tahoma</vt:lpstr>
      <vt:lpstr>Tunga</vt:lpstr>
      <vt:lpstr>Verdana</vt:lpstr>
      <vt:lpstr>Wingdings</vt:lpstr>
      <vt:lpstr>Wingdings 2</vt:lpstr>
      <vt:lpstr>Wingdings 3</vt:lpstr>
      <vt:lpstr>Office Theme</vt:lpstr>
      <vt:lpstr>Module</vt:lpstr>
      <vt:lpstr>1_Module</vt:lpstr>
      <vt:lpstr>2_Module</vt:lpstr>
      <vt:lpstr>3_Module</vt:lpstr>
      <vt:lpstr>4_Module</vt:lpstr>
      <vt:lpstr>5_Module</vt:lpstr>
      <vt:lpstr>6_Module</vt:lpstr>
      <vt:lpstr>8_Module</vt:lpstr>
      <vt:lpstr>12_Module</vt:lpstr>
      <vt:lpstr>BlackTie</vt:lpstr>
      <vt:lpstr>Concourse</vt:lpstr>
      <vt:lpstr>Unit 2: Being a Geographer</vt:lpstr>
      <vt:lpstr>Learning Targets</vt:lpstr>
      <vt:lpstr>Texas and its Regions</vt:lpstr>
      <vt:lpstr>Texas and its Regions</vt:lpstr>
      <vt:lpstr>PowerPoint Presentation</vt:lpstr>
      <vt:lpstr>PowerPoint Presentation</vt:lpstr>
      <vt:lpstr>1. Region</vt:lpstr>
      <vt:lpstr>2. Physical Geography</vt:lpstr>
      <vt:lpstr>3. Human Geography</vt:lpstr>
      <vt:lpstr>4. Climate</vt:lpstr>
      <vt:lpstr>5. Landform</vt:lpstr>
      <vt:lpstr>6. Technology</vt:lpstr>
      <vt:lpstr>7. Modify</vt:lpstr>
      <vt:lpstr>8. Cultural Diffusion</vt:lpstr>
      <vt:lpstr>Just for Fun</vt:lpstr>
      <vt:lpstr>End of Day</vt:lpstr>
      <vt:lpstr>Warm-up for the day</vt:lpstr>
      <vt:lpstr>Ask a Neighbor</vt:lpstr>
      <vt:lpstr>Words of Wisdom from Coach Chavira</vt:lpstr>
      <vt:lpstr>Quick Matching Review</vt:lpstr>
      <vt:lpstr>PowerPoint Presentation</vt:lpstr>
      <vt:lpstr>Region Project</vt:lpstr>
      <vt:lpstr>Grading Scale</vt:lpstr>
      <vt:lpstr>Presentation/Poster Checklist</vt:lpstr>
      <vt:lpstr>End of Day</vt:lpstr>
      <vt:lpstr>Welcome to Thursday!</vt:lpstr>
      <vt:lpstr>Project Checklist</vt:lpstr>
      <vt:lpstr>End of Day</vt:lpstr>
      <vt:lpstr>Presentations</vt:lpstr>
      <vt:lpstr>Grading Scale</vt:lpstr>
      <vt:lpstr>End of Day</vt:lpstr>
      <vt:lpstr>Warm-up</vt:lpstr>
      <vt:lpstr>Mondays are so boss </vt:lpstr>
      <vt:lpstr>Test Friday!!</vt:lpstr>
      <vt:lpstr>So what do the regions have to do with the people of Texas?</vt:lpstr>
      <vt:lpstr>Think..</vt:lpstr>
      <vt:lpstr>Pair..</vt:lpstr>
      <vt:lpstr>Share..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you learn?</vt:lpstr>
      <vt:lpstr>Coastal Plains</vt:lpstr>
      <vt:lpstr>Coastal Plains</vt:lpstr>
      <vt:lpstr>Coastal Plains Sub-regions</vt:lpstr>
      <vt:lpstr>North Central Plains</vt:lpstr>
      <vt:lpstr>North Central Plains</vt:lpstr>
      <vt:lpstr>North Central Plains Sub-regions</vt:lpstr>
      <vt:lpstr>Great Plains</vt:lpstr>
      <vt:lpstr>Great Plains</vt:lpstr>
      <vt:lpstr>Great Plains Sub-regions</vt:lpstr>
      <vt:lpstr>Mountains and Basins</vt:lpstr>
      <vt:lpstr>Mountains and Basins</vt:lpstr>
      <vt:lpstr>Mountains and Basins Sub-regions</vt:lpstr>
      <vt:lpstr>Ticket out the door</vt:lpstr>
      <vt:lpstr>PowerPoint Presentation</vt:lpstr>
      <vt:lpstr>End of Day</vt:lpstr>
      <vt:lpstr>Welcome to Tuesday, here’s this guy..</vt:lpstr>
      <vt:lpstr>Expo Maps</vt:lpstr>
      <vt:lpstr>Expo Maps</vt:lpstr>
      <vt:lpstr>Google Earth</vt:lpstr>
      <vt:lpstr>Things to check out on Google Earth</vt:lpstr>
      <vt:lpstr>Ticket out the door</vt:lpstr>
      <vt:lpstr>End of Day</vt:lpstr>
      <vt:lpstr>PowerPoint Presentation</vt:lpstr>
      <vt:lpstr>Double Bubble Time</vt:lpstr>
      <vt:lpstr>Sample Test Questions</vt:lpstr>
      <vt:lpstr>PowerPoint Presentation</vt:lpstr>
      <vt:lpstr>Question 1 answer</vt:lpstr>
      <vt:lpstr>PowerPoint Presentation</vt:lpstr>
      <vt:lpstr>Question 2 answer</vt:lpstr>
      <vt:lpstr>PowerPoint Presentation</vt:lpstr>
      <vt:lpstr>Question 3 answer</vt:lpstr>
      <vt:lpstr>PowerPoint Presentation</vt:lpstr>
      <vt:lpstr>Question 4 answer</vt:lpstr>
      <vt:lpstr>PowerPoint Presentation</vt:lpstr>
      <vt:lpstr>Question 5 answer</vt:lpstr>
      <vt:lpstr>PowerPoint Presentation</vt:lpstr>
      <vt:lpstr>Question 6 answer</vt:lpstr>
      <vt:lpstr>PowerPoint Presentation</vt:lpstr>
      <vt:lpstr>Create a Test</vt:lpstr>
      <vt:lpstr>End of Day</vt:lpstr>
      <vt:lpstr>Hooray for Thursday!</vt:lpstr>
      <vt:lpstr>Time to finish creating our tests! </vt:lpstr>
      <vt:lpstr>Create a Test</vt:lpstr>
      <vt:lpstr>Test Review</vt:lpstr>
      <vt:lpstr>Any Questions??</vt:lpstr>
      <vt:lpstr>End of Day</vt:lpstr>
      <vt:lpstr>PowerPoint Presentation</vt:lpstr>
      <vt:lpstr>Get yo review on!</vt:lpstr>
      <vt:lpstr>Test time!</vt:lpstr>
      <vt:lpstr>Let’s go through our learning targets</vt:lpstr>
      <vt:lpstr>Learning Target 1</vt:lpstr>
      <vt:lpstr>Learning Target 2</vt:lpstr>
      <vt:lpstr>Learning Target 3</vt:lpstr>
      <vt:lpstr>Learning Target 4</vt:lpstr>
      <vt:lpstr>Prize Drawings!</vt:lpstr>
      <vt:lpstr>End of Day, End of Unit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Omar Chavira</cp:lastModifiedBy>
  <cp:revision>54</cp:revision>
  <dcterms:created xsi:type="dcterms:W3CDTF">2014-08-12T17:47:14Z</dcterms:created>
  <dcterms:modified xsi:type="dcterms:W3CDTF">2016-08-30T17:22:58Z</dcterms:modified>
</cp:coreProperties>
</file>